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7" r:id="rId2"/>
    <p:sldId id="274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9" r:id="rId12"/>
    <p:sldId id="277" r:id="rId13"/>
    <p:sldId id="276" r:id="rId14"/>
    <p:sldId id="270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żena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5" autoAdjust="0"/>
  </p:normalViewPr>
  <p:slideViewPr>
    <p:cSldViewPr>
      <p:cViewPr varScale="1">
        <p:scale>
          <a:sx n="64" d="100"/>
          <a:sy n="64" d="100"/>
        </p:scale>
        <p:origin x="6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0-08T19:57:01.114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96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241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4711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4695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1598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2610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2594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938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F00E1-AED8-489A-95DD-73BBBA9A5F7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82071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E6107-B770-4EC5-9DEC-D5BC99CB028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2177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87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669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202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897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724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188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339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718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03.05.2020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068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836712"/>
            <a:ext cx="6552728" cy="2376264"/>
          </a:xfrm>
        </p:spPr>
        <p:txBody>
          <a:bodyPr/>
          <a:lstStyle/>
          <a:p>
            <a:pPr marL="182880" indent="0" algn="ctr">
              <a:buNone/>
              <a:defRPr/>
            </a:pPr>
            <a:r>
              <a:rPr lang="pl-PL" altLang="pl-PL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31 MAJA</a:t>
            </a:r>
            <a:r>
              <a:rPr lang="pl-PL" altLang="pl-PL" sz="40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altLang="pl-PL" sz="40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40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ŚWIATOWY DZIEŃ </a:t>
            </a:r>
            <a:br>
              <a:rPr lang="pl-PL" altLang="pl-PL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BEZ </a:t>
            </a:r>
            <a:r>
              <a:rPr lang="pl-PL" altLang="pl-PL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PAPIEROSA</a:t>
            </a:r>
            <a:endParaRPr lang="pl-PL" altLang="pl-PL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1351" y="4797152"/>
            <a:ext cx="5252938" cy="924198"/>
          </a:xfrm>
        </p:spPr>
        <p:txBody>
          <a:bodyPr>
            <a:normAutofit/>
          </a:bodyPr>
          <a:lstStyle/>
          <a:p>
            <a:pPr algn="r" eaLnBrk="1" hangingPunct="1"/>
            <a:r>
              <a:rPr lang="pl-PL" altLang="pl-PL" sz="2800" b="1" dirty="0" smtClean="0">
                <a:solidFill>
                  <a:srgbClr val="7030A0"/>
                </a:solidFill>
              </a:rPr>
              <a:t>Uczniowie SP 36 w Bytomiu</a:t>
            </a:r>
          </a:p>
        </p:txBody>
      </p:sp>
    </p:spTree>
    <p:extLst>
      <p:ext uri="{BB962C8B-B14F-4D97-AF65-F5344CB8AC3E}">
        <p14:creationId xmlns:p14="http://schemas.microsoft.com/office/powerpoint/2010/main" val="30014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3568" y="764704"/>
            <a:ext cx="8158807" cy="3600921"/>
          </a:xfrm>
        </p:spPr>
        <p:txBody>
          <a:bodyPr>
            <a:normAutofit fontScale="92500" lnSpcReduction="10000"/>
          </a:bodyPr>
          <a:lstStyle/>
          <a:p>
            <a:pPr marL="44450" indent="0">
              <a:buNone/>
            </a:pPr>
            <a:r>
              <a:rPr lang="pl-PL" altLang="pl-PL" sz="2800" b="1" dirty="0">
                <a:solidFill>
                  <a:srgbClr val="C00000"/>
                </a:solidFill>
              </a:rPr>
              <a:t>Papierosy są przyczyną następujących schorzeń. </a:t>
            </a:r>
            <a:r>
              <a:rPr lang="pl-PL" altLang="pl-PL" sz="2800" dirty="0">
                <a:solidFill>
                  <a:srgbClr val="C00000"/>
                </a:solidFill>
              </a:rPr>
              <a:t/>
            </a:r>
            <a:br>
              <a:rPr lang="pl-PL" altLang="pl-PL" sz="2800" dirty="0">
                <a:solidFill>
                  <a:srgbClr val="C00000"/>
                </a:solidFill>
              </a:rPr>
            </a:br>
            <a:endParaRPr lang="pl-PL" altLang="pl-PL" sz="2800" dirty="0" smtClean="0">
              <a:solidFill>
                <a:srgbClr val="C00000"/>
              </a:solidFill>
            </a:endParaRPr>
          </a:p>
          <a:p>
            <a:pPr marL="44450" indent="0" eaLnBrk="1" hangingPunct="1">
              <a:buFont typeface="Georgia" pitchFamily="18" charset="0"/>
              <a:buNone/>
            </a:pPr>
            <a:r>
              <a:rPr lang="pl-PL" altLang="pl-PL" sz="2800" dirty="0" smtClean="0"/>
              <a:t>Chorób serca, nowotworów płuc, udarów mózgu, nowotworów gardła, chronicznych chorób płuc, nowotworów jamy ustnej, trzustki, pęcherza moczowego, szyjki macicy. 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pl-PL" altLang="pl-PL" sz="2800" dirty="0" smtClean="0"/>
              <a:t>Dzieci, których matki paliły w okresie ciąży, są gorzej przygotowane do życia i chorują częściej, niż dzieci matek niepalących.</a:t>
            </a:r>
          </a:p>
        </p:txBody>
      </p:sp>
      <p:pic>
        <p:nvPicPr>
          <p:cNvPr id="18435" name="Picture 5" descr="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75" y="4941888"/>
            <a:ext cx="7546975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3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468313" y="1166813"/>
            <a:ext cx="82073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2400" dirty="0">
                <a:solidFill>
                  <a:srgbClr val="3C3C3C"/>
                </a:solidFill>
                <a:latin typeface="Times New Roman" pitchFamily="18" charset="0"/>
                <a:cs typeface="Arial" charset="0"/>
              </a:rPr>
              <a:t>                                                                                                             </a:t>
            </a:r>
            <a:r>
              <a:rPr lang="pl-PL" altLang="pl-PL" sz="24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                                             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24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Palenie papierosów przez dzieci i młodzież w wieku szkolnym wywołuje jeszcze większe szkody niż palenie przez dorosłych. Porównując świadectwa szkolne w Niemczech, Szwajcarii. USA, Wielkiej Brytanii i innych krajach badacze stwierdzili, </a:t>
            </a:r>
            <a:br>
              <a:rPr lang="pl-PL" altLang="pl-PL" sz="24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</a:br>
            <a:r>
              <a:rPr lang="pl-PL" altLang="pl-PL" sz="24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że uczniowie palący mają o 25% gorsze wyniki w nauce. </a:t>
            </a:r>
            <a:br>
              <a:rPr lang="pl-PL" altLang="pl-PL" sz="24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</a:br>
            <a:r>
              <a:rPr lang="pl-PL" altLang="pl-PL" sz="24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Na odrabianie zadań potrzebują więcej czasu, gorzej uczą się na pamięć, w badaniach testowych popełniają więcej błędów. </a:t>
            </a:r>
            <a:br>
              <a:rPr lang="pl-PL" altLang="pl-PL" sz="24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</a:br>
            <a:r>
              <a:rPr lang="pl-PL" altLang="pl-PL" sz="24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Dzieci palące papierosy mają niższy wzrost, mniejszą wagę ciała, mniejszy obwód klatki piersiowej. Osiągają gorsze wyniki </a:t>
            </a:r>
            <a:br>
              <a:rPr lang="pl-PL" altLang="pl-PL" sz="24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</a:br>
            <a:r>
              <a:rPr lang="pl-PL" altLang="pl-PL" sz="24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w sporcie: w biegach, marszu i pływaniu.</a:t>
            </a:r>
          </a:p>
        </p:txBody>
      </p:sp>
      <p:pic>
        <p:nvPicPr>
          <p:cNvPr id="19459" name="Picture 5" descr="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620713"/>
            <a:ext cx="41036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26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pl-PL" sz="3600" dirty="0">
                <a:solidFill>
                  <a:srgbClr val="FF0000"/>
                </a:solidFill>
              </a:rPr>
              <a:t>Uwaga!!!</a:t>
            </a:r>
            <a:br>
              <a:rPr lang="pl-PL" sz="3600" dirty="0">
                <a:solidFill>
                  <a:srgbClr val="FF0000"/>
                </a:solidFill>
              </a:rPr>
            </a:br>
            <a:r>
              <a:rPr lang="pl-PL" sz="3600" dirty="0">
                <a:solidFill>
                  <a:srgbClr val="FF0000"/>
                </a:solidFill>
              </a:rPr>
              <a:t>Dziecko - bierny palacz.</a:t>
            </a:r>
            <a:br>
              <a:rPr lang="pl-PL" sz="3600" dirty="0">
                <a:solidFill>
                  <a:srgbClr val="FF0000"/>
                </a:solidFill>
              </a:rPr>
            </a:br>
            <a:endParaRPr lang="pl-PL" sz="3600" dirty="0">
              <a:solidFill>
                <a:srgbClr val="FF0000"/>
              </a:solidFill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5084" y="1930400"/>
            <a:ext cx="5355171" cy="401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554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971" y="476672"/>
            <a:ext cx="8441665" cy="592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186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1143000" y="1341438"/>
            <a:ext cx="6400800" cy="424780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44450" indent="0" algn="ctr" eaLnBrk="1" hangingPunct="1">
              <a:buFont typeface="Georgia" pitchFamily="18" charset="0"/>
              <a:buNone/>
            </a:pPr>
            <a:r>
              <a:rPr lang="pl-PL" altLang="pl-PL" sz="3600" b="1" dirty="0" smtClean="0">
                <a:solidFill>
                  <a:srgbClr val="FF0000"/>
                </a:solidFill>
              </a:rPr>
              <a:t>Drogi Uczniu SP 36 w Bytomiu</a:t>
            </a:r>
          </a:p>
          <a:p>
            <a:pPr marL="44450" indent="0" algn="ctr" eaLnBrk="1" hangingPunct="1">
              <a:buFont typeface="Georgia" pitchFamily="18" charset="0"/>
              <a:buNone/>
            </a:pPr>
            <a:r>
              <a:rPr lang="pl-PL" altLang="pl-PL" sz="3600" dirty="0" smtClean="0"/>
              <a:t>Wymyśl hasło, dowcip, plakat </a:t>
            </a:r>
            <a:br>
              <a:rPr lang="pl-PL" altLang="pl-PL" sz="3600" dirty="0" smtClean="0"/>
            </a:br>
            <a:r>
              <a:rPr lang="pl-PL" altLang="pl-PL" sz="3600" dirty="0" smtClean="0"/>
              <a:t>o zagrożeniach płynących </a:t>
            </a:r>
            <a:br>
              <a:rPr lang="pl-PL" altLang="pl-PL" sz="3600" dirty="0" smtClean="0"/>
            </a:br>
            <a:r>
              <a:rPr lang="pl-PL" altLang="pl-PL" sz="3600" dirty="0" smtClean="0"/>
              <a:t>z palenia papierosów.</a:t>
            </a:r>
          </a:p>
          <a:p>
            <a:pPr marL="44450" indent="0" algn="ctr" eaLnBrk="1" hangingPunct="1">
              <a:buFont typeface="Georgia" pitchFamily="18" charset="0"/>
              <a:buNone/>
            </a:pPr>
            <a:r>
              <a:rPr lang="pl-PL" altLang="pl-PL" sz="3600" dirty="0" smtClean="0"/>
              <a:t>Wyślij do pedagoga lub psychologa naszej szkoły. </a:t>
            </a:r>
          </a:p>
          <a:p>
            <a:pPr marL="44450" indent="0" algn="ctr" eaLnBrk="1" hangingPunct="1">
              <a:buFont typeface="Georgia" pitchFamily="18" charset="0"/>
              <a:buNone/>
            </a:pPr>
            <a:r>
              <a:rPr lang="pl-PL" altLang="pl-PL" sz="3600" dirty="0" smtClean="0"/>
              <a:t>Najlepsze prace umieścimy </a:t>
            </a:r>
            <a:br>
              <a:rPr lang="pl-PL" altLang="pl-PL" sz="3600" dirty="0" smtClean="0"/>
            </a:br>
            <a:r>
              <a:rPr lang="pl-PL" altLang="pl-PL" sz="3600" dirty="0" smtClean="0"/>
              <a:t>na stronie szkoły.</a:t>
            </a:r>
          </a:p>
          <a:p>
            <a:pPr marL="44450" indent="0" eaLnBrk="1" hangingPunct="1">
              <a:buFont typeface="Georgia" pitchFamily="18" charset="0"/>
              <a:buNone/>
            </a:pPr>
            <a:endParaRPr lang="pl-PL" altLang="pl-PL" sz="2300" b="1" dirty="0" smtClean="0">
              <a:solidFill>
                <a:srgbClr val="FF0000"/>
              </a:solidFill>
            </a:endParaRPr>
          </a:p>
          <a:p>
            <a:pPr marL="44450" indent="0" eaLnBrk="1" hangingPunct="1">
              <a:buFont typeface="Georgia" pitchFamily="18" charset="0"/>
              <a:buNone/>
            </a:pPr>
            <a:r>
              <a:rPr lang="pl-PL" altLang="pl-PL" sz="2300" b="1" dirty="0" smtClean="0">
                <a:solidFill>
                  <a:srgbClr val="FF0000"/>
                </a:solidFill>
              </a:rPr>
              <a:t>Pedagog Bożena Prus-Kot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pl-PL" altLang="pl-PL" sz="2300" b="1" dirty="0" smtClean="0">
                <a:solidFill>
                  <a:srgbClr val="FF0000"/>
                </a:solidFill>
              </a:rPr>
              <a:t>Psycholog Katarzyna Droździk-</a:t>
            </a:r>
            <a:r>
              <a:rPr lang="pl-PL" altLang="pl-PL" sz="2300" b="1" dirty="0" err="1" smtClean="0">
                <a:solidFill>
                  <a:srgbClr val="FF0000"/>
                </a:solidFill>
              </a:rPr>
              <a:t>Stańkowska</a:t>
            </a:r>
            <a:endParaRPr lang="pl-PL" altLang="pl-PL" sz="2300" b="1" dirty="0" smtClean="0">
              <a:solidFill>
                <a:srgbClr val="FF0000"/>
              </a:solidFill>
            </a:endParaRPr>
          </a:p>
          <a:p>
            <a:pPr marL="44450" indent="0" algn="ctr" eaLnBrk="1" hangingPunct="1">
              <a:buFont typeface="Georgia" pitchFamily="18" charset="0"/>
              <a:buNone/>
            </a:pPr>
            <a:endParaRPr lang="pl-PL" altLang="pl-PL" sz="3600" dirty="0" smtClean="0"/>
          </a:p>
        </p:txBody>
      </p:sp>
    </p:spTree>
    <p:extLst>
      <p:ext uri="{BB962C8B-B14F-4D97-AF65-F5344CB8AC3E}">
        <p14:creationId xmlns:p14="http://schemas.microsoft.com/office/powerpoint/2010/main" val="39486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 eaLnBrk="1" hangingPunct="1">
              <a:buFont typeface="Georgia" pitchFamily="18" charset="0"/>
              <a:buNone/>
              <a:defRPr/>
            </a:pPr>
            <a:r>
              <a:rPr lang="pl-PL" altLang="pl-PL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 MAJA</a:t>
            </a:r>
            <a:r>
              <a:rPr lang="pl-PL" altLang="pl-PL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altLang="pl-PL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ŚWIATOWY </a:t>
            </a:r>
            <a:br>
              <a:rPr lang="pl-PL" altLang="pl-PL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DZIEŃ BEZ PAPIEROSA</a:t>
            </a:r>
            <a:endParaRPr lang="pl-PL" altLang="pl-PL" sz="3200" dirty="0">
              <a:latin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86688" cy="89217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31 maja każdego roku obchodzony jest światowy dzień bez papierosa. </a:t>
            </a:r>
            <a:r>
              <a:rPr lang="pl-PL" altLang="pl-PL" sz="2400" b="1" dirty="0" smtClean="0">
                <a:latin typeface="Times New Roman" pitchFamily="18" charset="0"/>
              </a:rPr>
              <a:t>Ma zwrócić uwagę na szkodliwość palenia papierosów.</a:t>
            </a:r>
          </a:p>
        </p:txBody>
      </p:sp>
      <p:pic>
        <p:nvPicPr>
          <p:cNvPr id="24580" name="Picture 4" descr="images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14470">
            <a:off x="7624763" y="203200"/>
            <a:ext cx="1119187" cy="1190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1" name="Picture 6" descr="images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9938736">
            <a:off x="377825" y="228600"/>
            <a:ext cx="1031875" cy="10969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611188" y="2997200"/>
            <a:ext cx="4608512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2000" b="1">
                <a:solidFill>
                  <a:schemeClr val="tx1"/>
                </a:solidFill>
                <a:latin typeface="Times New Roman" pitchFamily="18" charset="0"/>
              </a:rPr>
              <a:t>Problem z palaczami polega na tym, </a:t>
            </a:r>
            <a:br>
              <a:rPr lang="pl-PL" altLang="pl-PL" sz="2000" b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altLang="pl-PL" sz="2000" b="1">
                <a:solidFill>
                  <a:schemeClr val="tx1"/>
                </a:solidFill>
                <a:latin typeface="Times New Roman" pitchFamily="18" charset="0"/>
              </a:rPr>
              <a:t>że szkodzą nie tylko sobie, lecz także otoczeniu.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pl-PL" altLang="pl-PL" sz="2000" b="1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2000" b="1">
                <a:solidFill>
                  <a:schemeClr val="tx1"/>
                </a:solidFill>
                <a:latin typeface="Times New Roman" pitchFamily="18" charset="0"/>
              </a:rPr>
              <a:t>Jeśli palisz? To przestań!!!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2000" b="1">
                <a:solidFill>
                  <a:schemeClr val="tx1"/>
                </a:solidFill>
                <a:latin typeface="Times New Roman" pitchFamily="18" charset="0"/>
              </a:rPr>
              <a:t>    ZMIEŃ SPOSÓB ŻYCIA...</a:t>
            </a:r>
            <a:r>
              <a:rPr lang="pl-PL" altLang="pl-PL" sz="20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pl-PL" altLang="pl-PL" sz="200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2000" b="1">
                <a:solidFill>
                  <a:schemeClr val="tx1"/>
                </a:solidFill>
                <a:latin typeface="Times New Roman" pitchFamily="18" charset="0"/>
              </a:rPr>
              <a:t>Jeśli pali ktoś z Twoich bliskich?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2000" b="1">
                <a:solidFill>
                  <a:schemeClr val="tx1"/>
                </a:solidFill>
                <a:latin typeface="Times New Roman" pitchFamily="18" charset="0"/>
              </a:rPr>
              <a:t>To pomóż mu skończyć z tym nałogiem!!</a:t>
            </a:r>
          </a:p>
        </p:txBody>
      </p:sp>
      <p:pic>
        <p:nvPicPr>
          <p:cNvPr id="24583" name="Picture 9" descr="plakat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492375"/>
            <a:ext cx="2797175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5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17563" y="1196975"/>
            <a:ext cx="7175500" cy="2447925"/>
          </a:xfrm>
        </p:spPr>
        <p:txBody>
          <a:bodyPr/>
          <a:lstStyle/>
          <a:p>
            <a:pPr marL="182880" indent="0" eaLnBrk="1" hangingPunct="1">
              <a:buFont typeface="Georgia" pitchFamily="18" charset="0"/>
              <a:buNone/>
              <a:defRPr/>
            </a:pPr>
            <a:r>
              <a:rPr lang="pl-PL" altLang="pl-PL" sz="6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NIKOTYNA </a:t>
            </a:r>
            <a:r>
              <a:rPr lang="pl-PL" altLang="pl-PL" sz="63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NASZ WRÓG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pl-PL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pic>
        <p:nvPicPr>
          <p:cNvPr id="13320" name="Picture 8" descr="BD0002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84538"/>
            <a:ext cx="43449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14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468313" y="887413"/>
            <a:ext cx="7704137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3600" b="1" u="sng" dirty="0">
                <a:solidFill>
                  <a:srgbClr val="000000"/>
                </a:solidFill>
                <a:latin typeface="Albertus Extra Bold" pitchFamily="34" charset="0"/>
              </a:rPr>
              <a:t>Nikotyna</a:t>
            </a:r>
            <a:r>
              <a:rPr lang="pl-PL" altLang="pl-PL" sz="3600" b="1" dirty="0">
                <a:solidFill>
                  <a:srgbClr val="000000"/>
                </a:solidFill>
                <a:latin typeface="Albertus Extra Bold" pitchFamily="34" charset="0"/>
              </a:rPr>
              <a:t>, główny składnik papierosów, jest substancją uzależniającą równie silnie jak kokaina czy heroina,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3600" b="1" dirty="0">
                <a:solidFill>
                  <a:srgbClr val="000000"/>
                </a:solidFill>
                <a:latin typeface="Albertus Extra Bold" pitchFamily="34" charset="0"/>
              </a:rPr>
              <a:t>lecz w przypadku nikotyny proces            uzależnienia następuje szybciej.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l-PL" altLang="pl-PL" sz="3600" b="1" dirty="0">
                <a:solidFill>
                  <a:srgbClr val="000000"/>
                </a:solidFill>
                <a:latin typeface="Albertus Extra Bold" pitchFamily="34" charset="0"/>
              </a:rPr>
              <a:t>W wysokich dawkach (70mg) powoduje śmierć dorosłego człowieka.</a:t>
            </a:r>
          </a:p>
        </p:txBody>
      </p:sp>
    </p:spTree>
    <p:extLst>
      <p:ext uri="{BB962C8B-B14F-4D97-AF65-F5344CB8AC3E}">
        <p14:creationId xmlns:p14="http://schemas.microsoft.com/office/powerpoint/2010/main" val="23362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 eaLnBrk="1" hangingPunct="1">
              <a:buFont typeface="Georgia" pitchFamily="18" charset="0"/>
              <a:buNone/>
              <a:defRPr/>
            </a:pPr>
            <a:r>
              <a:rPr lang="pl-PL" altLang="pl-PL" sz="3200" dirty="0"/>
              <a:t>Składniki dymu tytoniowego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268413"/>
            <a:ext cx="8075612" cy="4525962"/>
          </a:xfrm>
        </p:spPr>
        <p:txBody>
          <a:bodyPr>
            <a:normAutofit lnSpcReduction="10000"/>
          </a:bodyPr>
          <a:lstStyle/>
          <a:p>
            <a:pPr marL="800100" indent="-800100" eaLnBrk="1" hangingPunct="1">
              <a:lnSpc>
                <a:spcPct val="90000"/>
              </a:lnSpc>
              <a:buFontTx/>
              <a:buNone/>
            </a:pPr>
            <a:r>
              <a:rPr lang="pl-PL" altLang="pl-PL" sz="2400" b="1" dirty="0" smtClean="0"/>
              <a:t>Aceton</a:t>
            </a:r>
            <a:r>
              <a:rPr lang="pl-PL" altLang="pl-PL" sz="2400" dirty="0" smtClean="0"/>
              <a:t> – rozpuszczalnik</a:t>
            </a:r>
          </a:p>
          <a:p>
            <a:pPr marL="800100" indent="-800100" eaLnBrk="1" hangingPunct="1">
              <a:lnSpc>
                <a:spcPct val="90000"/>
              </a:lnSpc>
              <a:buFontTx/>
              <a:buNone/>
            </a:pPr>
            <a:r>
              <a:rPr lang="pl-PL" altLang="pl-PL" sz="2400" b="1" dirty="0" smtClean="0"/>
              <a:t>Arsen</a:t>
            </a:r>
            <a:r>
              <a:rPr lang="pl-PL" altLang="pl-PL" sz="2400" dirty="0" smtClean="0"/>
              <a:t> - stosowany jako popularna trutka na szczury i inne gryzonie</a:t>
            </a:r>
          </a:p>
          <a:p>
            <a:pPr marL="800100" indent="-800100" eaLnBrk="1" hangingPunct="1">
              <a:lnSpc>
                <a:spcPct val="90000"/>
              </a:lnSpc>
              <a:buFontTx/>
              <a:buNone/>
            </a:pPr>
            <a:r>
              <a:rPr lang="pl-PL" altLang="pl-PL" sz="2400" b="1" dirty="0" smtClean="0"/>
              <a:t>Chlorek winylu</a:t>
            </a:r>
            <a:r>
              <a:rPr lang="pl-PL" altLang="pl-PL" sz="2400" dirty="0" smtClean="0"/>
              <a:t> - związek używany także do produkcji plastiku</a:t>
            </a:r>
          </a:p>
          <a:p>
            <a:pPr marL="800100" indent="-800100" eaLnBrk="1" hangingPunct="1">
              <a:lnSpc>
                <a:spcPct val="90000"/>
              </a:lnSpc>
              <a:buFontTx/>
              <a:buNone/>
            </a:pPr>
            <a:r>
              <a:rPr lang="pl-PL" altLang="pl-PL" sz="2400" b="1" dirty="0" smtClean="0"/>
              <a:t>Ciała smołowate</a:t>
            </a:r>
            <a:r>
              <a:rPr lang="pl-PL" altLang="pl-PL" sz="2400" dirty="0" smtClean="0"/>
              <a:t> - są odpowiedzialne za powstawanie nowotworów złośliwych</a:t>
            </a:r>
          </a:p>
          <a:p>
            <a:pPr marL="800100" indent="-800100" eaLnBrk="1" hangingPunct="1">
              <a:lnSpc>
                <a:spcPct val="90000"/>
              </a:lnSpc>
              <a:buFontTx/>
              <a:buNone/>
            </a:pPr>
            <a:r>
              <a:rPr lang="pl-PL" altLang="pl-PL" sz="2400" b="1" dirty="0" smtClean="0"/>
              <a:t>Cyjanowodór</a:t>
            </a:r>
            <a:r>
              <a:rPr lang="pl-PL" altLang="pl-PL" sz="2400" dirty="0" smtClean="0"/>
              <a:t> - gaz używany przez hitlerowców </a:t>
            </a:r>
          </a:p>
          <a:p>
            <a:pPr marL="800100" indent="-800100" eaLnBrk="1" hangingPunct="1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      w komorach gazowych</a:t>
            </a:r>
          </a:p>
          <a:p>
            <a:pPr marL="800100" indent="-800100" eaLnBrk="1" hangingPunct="1">
              <a:lnSpc>
                <a:spcPct val="90000"/>
              </a:lnSpc>
              <a:buFontTx/>
              <a:buNone/>
            </a:pPr>
            <a:r>
              <a:rPr lang="pl-PL" altLang="pl-PL" sz="2400" b="1" dirty="0" smtClean="0"/>
              <a:t>Fenole</a:t>
            </a:r>
            <a:r>
              <a:rPr lang="pl-PL" altLang="pl-PL" sz="2400" dirty="0" smtClean="0"/>
              <a:t> - niszczą rzęski nabłonka </a:t>
            </a:r>
          </a:p>
          <a:p>
            <a:pPr marL="800100" indent="-800100" eaLnBrk="1" hangingPunct="1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       wyścielającego oskrzela.</a:t>
            </a:r>
          </a:p>
        </p:txBody>
      </p:sp>
      <p:pic>
        <p:nvPicPr>
          <p:cNvPr id="9221" name="Picture 5" descr="MCBD00024_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673228">
            <a:off x="7235825" y="-242888"/>
            <a:ext cx="1603375" cy="161925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8" name="Picture 12" descr="brak_nazwy_gallery_bi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483" y="3938588"/>
            <a:ext cx="3136034" cy="21875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223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 eaLnBrk="1" hangingPunct="1">
              <a:buFont typeface="Georgia" pitchFamily="18" charset="0"/>
              <a:buNone/>
              <a:defRPr/>
            </a:pPr>
            <a:r>
              <a:rPr lang="pl-PL" altLang="pl-PL" sz="3200" dirty="0"/>
              <a:t>Składniki dymu tytoniowego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7427912" cy="4525963"/>
          </a:xfrm>
        </p:spPr>
        <p:txBody>
          <a:bodyPr/>
          <a:lstStyle/>
          <a:p>
            <a:pPr marL="1524000" indent="-1524000" eaLnBrk="1" hangingPunct="1">
              <a:lnSpc>
                <a:spcPct val="105000"/>
              </a:lnSpc>
              <a:buFontTx/>
              <a:buNone/>
            </a:pPr>
            <a:r>
              <a:rPr lang="pl-PL" altLang="pl-PL" sz="2400" b="1" dirty="0" smtClean="0"/>
              <a:t>Formaldehyd</a:t>
            </a:r>
            <a:r>
              <a:rPr lang="pl-PL" altLang="pl-PL" sz="2400" dirty="0" smtClean="0"/>
              <a:t> - związek stosowany do konserwacji preparatów biologicznych np. żab.</a:t>
            </a:r>
          </a:p>
          <a:p>
            <a:pPr marL="1524000" indent="-1524000" eaLnBrk="1" hangingPunct="1">
              <a:lnSpc>
                <a:spcPct val="105000"/>
              </a:lnSpc>
              <a:buFontTx/>
              <a:buNone/>
            </a:pPr>
            <a:r>
              <a:rPr lang="pl-PL" altLang="pl-PL" sz="2400" b="1" dirty="0" smtClean="0"/>
              <a:t>Nikotyna</a:t>
            </a:r>
            <a:r>
              <a:rPr lang="pl-PL" altLang="pl-PL" sz="2400" dirty="0" smtClean="0"/>
              <a:t> - zwiększa ciśnienie krwi, jest odpowiedzialna za zaburzenia rytmu serca, wpływa negatywnie na gen, który powstrzymuje powstawanie nowotworów.</a:t>
            </a:r>
          </a:p>
          <a:p>
            <a:pPr marL="1524000" indent="-1524000" eaLnBrk="1" hangingPunct="1">
              <a:lnSpc>
                <a:spcPct val="105000"/>
              </a:lnSpc>
              <a:buFontTx/>
              <a:buNone/>
            </a:pPr>
            <a:r>
              <a:rPr lang="pl-PL" altLang="pl-PL" sz="2400" b="1" dirty="0" smtClean="0"/>
              <a:t>Tlenek węgla</a:t>
            </a:r>
            <a:r>
              <a:rPr lang="pl-PL" altLang="pl-PL" sz="2400" dirty="0" smtClean="0"/>
              <a:t> - (czad) utrudnia pracę serca i dotarcie tlenu do różnych części organizmu człowieka.</a:t>
            </a:r>
          </a:p>
          <a:p>
            <a:pPr marL="1524000" indent="-1524000" eaLnBrk="1" hangingPunct="1">
              <a:lnSpc>
                <a:spcPct val="105000"/>
              </a:lnSpc>
            </a:pPr>
            <a:endParaRPr lang="pl-PL" altLang="pl-PL" sz="2400" dirty="0" smtClean="0"/>
          </a:p>
        </p:txBody>
      </p:sp>
      <p:pic>
        <p:nvPicPr>
          <p:cNvPr id="11268" name="Picture 4" descr="MCBD00024_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673228">
            <a:off x="7510463" y="85725"/>
            <a:ext cx="1368425" cy="11176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3" name="Picture 6" descr="MCj0149992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166" y="3938588"/>
            <a:ext cx="2002667" cy="21875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4" name="Picture 8" descr="MCj029095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229225"/>
            <a:ext cx="1041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98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pl-PL" altLang="pl-PL" sz="3600" dirty="0">
                <a:solidFill>
                  <a:srgbClr val="C00000"/>
                </a:solidFill>
              </a:rPr>
              <a:t>Dlaczego papierosy szkodzą?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25963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pl-PL" altLang="pl-PL" sz="2000" b="1" dirty="0" smtClean="0"/>
              <a:t>Paląc papierosy zwiększasz trzykrotnie ryzyko wystąpienia zawału serca i udaru mózgu;</a:t>
            </a:r>
            <a:endParaRPr lang="en-US" altLang="pl-PL" sz="2000" b="1" dirty="0" smtClean="0"/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pl-PL" altLang="pl-PL" sz="2000" b="1" dirty="0" smtClean="0"/>
              <a:t>Po wypaleniu każdego papierosa natychmiast wzrasta ciśnienie tętnicze i przyspiesza się akcja serca;</a:t>
            </a:r>
            <a:endParaRPr lang="en-US" altLang="pl-PL" sz="2000" b="1" dirty="0" smtClean="0"/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pl-PL" altLang="pl-PL" sz="2000" b="1" dirty="0" smtClean="0"/>
              <a:t>Paląc papierosy narażasz nie tylko siebie, ale również osoby z Twojego najbliższego otoczenia – tzw. biernych palaczy;</a:t>
            </a:r>
            <a:endParaRPr lang="en-US" altLang="pl-PL" sz="2000" b="1" dirty="0" smtClean="0"/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pl-PL" altLang="pl-PL" sz="2000" b="1" dirty="0" smtClean="0"/>
              <a:t>Wieloletni palacze zapadają na 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pl-PL" altLang="pl-PL" sz="2000" b="1" dirty="0" smtClean="0"/>
              <a:t>        najbardziej złośliwe nowotwory, 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pl-PL" altLang="pl-PL" sz="2000" b="1" dirty="0" smtClean="0"/>
              <a:t>        które w większości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pl-PL" altLang="pl-PL" sz="2000" b="1" dirty="0" smtClean="0"/>
              <a:t>        kończą się śmiercią;</a:t>
            </a:r>
            <a:endParaRPr lang="en-US" altLang="pl-PL" sz="2000" b="1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pl-PL" altLang="pl-PL" sz="2000" dirty="0" smtClean="0"/>
          </a:p>
        </p:txBody>
      </p:sp>
      <p:pic>
        <p:nvPicPr>
          <p:cNvPr id="39942" name="Picture 6" descr="papierosy_sluza_rakowi_gallery_bi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581" y="4221088"/>
            <a:ext cx="4038600" cy="288846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542594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pl-PL" altLang="pl-PL" sz="3200" dirty="0">
                <a:solidFill>
                  <a:srgbClr val="C00000"/>
                </a:solidFill>
              </a:rPr>
              <a:t>Dlaczego papierosy szkodzą?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96975"/>
            <a:ext cx="7991475" cy="4525963"/>
          </a:xfrm>
        </p:spPr>
        <p:txBody>
          <a:bodyPr rtlCol="0">
            <a:normAutofit fontScale="92500" lnSpcReduction="10000"/>
          </a:bodyPr>
          <a:lstStyle/>
          <a:p>
            <a:pPr marL="357188" indent="-357188" eaLnBrk="1" fontAlgn="auto" hangingPunct="1">
              <a:lnSpc>
                <a:spcPct val="105000"/>
              </a:lnSpc>
              <a:buClr>
                <a:schemeClr val="accent6">
                  <a:lumMod val="75000"/>
                </a:schemeClr>
              </a:buClr>
              <a:buFontTx/>
              <a:buAutoNum type="arabicPeriod" startAt="5"/>
              <a:defRPr/>
            </a:pPr>
            <a:r>
              <a:rPr lang="pl-PL" alt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 osób palących znacznie częściej dochodzi do konieczności amputacji nóg z powodu miażdżycy tętnic kończyn dolnych;</a:t>
            </a:r>
            <a:endParaRPr lang="en-US" altLang="pl-PL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7188" indent="-357188" eaLnBrk="1" fontAlgn="auto" hangingPunct="1">
              <a:lnSpc>
                <a:spcPct val="105000"/>
              </a:lnSpc>
              <a:buClr>
                <a:schemeClr val="accent6">
                  <a:lumMod val="75000"/>
                </a:schemeClr>
              </a:buClr>
              <a:buFontTx/>
              <a:buAutoNum type="arabicPeriod" startAt="5"/>
              <a:defRPr/>
            </a:pPr>
            <a:r>
              <a:rPr lang="pl-PL" alt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Kobiety palące w czasie ciąży mogą doprowadzić do wystąpienia zaburzenia w rozwoju płodu jak i częstych zgonów noworodków;</a:t>
            </a:r>
            <a:endParaRPr lang="en-US" altLang="pl-PL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7188" indent="-357188" eaLnBrk="1" fontAlgn="auto" hangingPunct="1">
              <a:lnSpc>
                <a:spcPct val="105000"/>
              </a:lnSpc>
              <a:buClr>
                <a:schemeClr val="accent6">
                  <a:lumMod val="75000"/>
                </a:schemeClr>
              </a:buClr>
              <a:buFontTx/>
              <a:buAutoNum type="arabicPeriod" startAt="5"/>
              <a:defRPr/>
            </a:pPr>
            <a:r>
              <a:rPr lang="pl-PL" alt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zależnie od ilości wypalonych dziennie papierosów- „ </a:t>
            </a:r>
            <a:r>
              <a:rPr lang="pl-PL" altLang="pl-PL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ma bezpiecznej liczby”</a:t>
            </a:r>
            <a:r>
              <a:rPr lang="pl-PL" alt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wzrasta ryzyko wystąpień powikłań nadciśnienia tętniczego;</a:t>
            </a:r>
            <a:endParaRPr lang="en-US" altLang="pl-PL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7188" indent="-357188" eaLnBrk="1" fontAlgn="auto" hangingPunct="1">
              <a:lnSpc>
                <a:spcPct val="105000"/>
              </a:lnSpc>
              <a:buClr>
                <a:schemeClr val="accent6">
                  <a:lumMod val="75000"/>
                </a:schemeClr>
              </a:buClr>
              <a:buFontTx/>
              <a:buAutoNum type="arabicPeriod" startAt="5"/>
              <a:defRPr/>
            </a:pPr>
            <a:r>
              <a:rPr lang="pl-PL" alt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Polsce przyczyną co drugiego zgonu jest palenie papierosów;</a:t>
            </a:r>
            <a:endParaRPr lang="en-US" altLang="pl-PL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7188" indent="-357188" eaLnBrk="1" fontAlgn="auto" hangingPunct="1">
              <a:lnSpc>
                <a:spcPct val="105000"/>
              </a:lnSpc>
              <a:buClr>
                <a:schemeClr val="accent6">
                  <a:lumMod val="75000"/>
                </a:schemeClr>
              </a:buClr>
              <a:buFontTx/>
              <a:buAutoNum type="arabicPeriod" startAt="5"/>
              <a:defRPr/>
            </a:pPr>
            <a:r>
              <a:rPr lang="pl-PL" alt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Średnia różnica długości życia osób niepalących, a palących w krajach rozwiniętych wynosi 15 lat. </a:t>
            </a:r>
          </a:p>
          <a:p>
            <a:pPr marL="357188" indent="-357188" eaLnBrk="1" fontAlgn="auto" hangingPunct="1">
              <a:lnSpc>
                <a:spcPct val="105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pl-PL" alt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I tu zadajemy sobie pytanie:</a:t>
            </a:r>
          </a:p>
          <a:p>
            <a:pPr marL="357188" indent="-357188" eaLnBrk="1" fontAlgn="auto" hangingPunct="1">
              <a:lnSpc>
                <a:spcPct val="105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pl-PL" altLang="pl-PL" sz="2000" b="1" i="1" dirty="0">
                <a:solidFill>
                  <a:srgbClr val="FFFF66"/>
                </a:solidFill>
              </a:rPr>
              <a:t>    </a:t>
            </a:r>
            <a:r>
              <a:rPr lang="pl-PL" altLang="pl-PL" sz="2000" b="1" i="1" dirty="0">
                <a:solidFill>
                  <a:srgbClr val="3333FF"/>
                </a:solidFill>
              </a:rPr>
              <a:t>Czy warto dla przyjemności zaciągania się dymkiem papierosowym poświęcić 15 lat życia?</a:t>
            </a:r>
          </a:p>
          <a:p>
            <a:pPr marL="357188" indent="-357188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pl-PL" altLang="pl-PL" sz="2000" b="1" i="1" dirty="0">
              <a:solidFill>
                <a:srgbClr val="3333FF"/>
              </a:solidFill>
            </a:endParaRPr>
          </a:p>
          <a:p>
            <a:pPr marL="357188" indent="-357188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endParaRPr lang="pl-PL" altLang="pl-PL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5369" name="Picture 13" descr="palenie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40650" y="115888"/>
            <a:ext cx="1084263" cy="11477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4" name="Picture 8" descr="MCj029095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3751">
            <a:off x="8493125" y="5992813"/>
            <a:ext cx="650875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9" descr="MCj029095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1290">
            <a:off x="7164388" y="6064250"/>
            <a:ext cx="7175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0" descr="MCj029095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99472">
            <a:off x="7596188" y="5084763"/>
            <a:ext cx="7159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1" descr="MCj029095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77179">
            <a:off x="8426450" y="5157788"/>
            <a:ext cx="7175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2" descr="MCj029095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734050"/>
            <a:ext cx="7159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407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012825" y="295404"/>
            <a:ext cx="711835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endParaRPr lang="pl-PL" altLang="pl-PL" sz="2800" dirty="0"/>
          </a:p>
          <a:p>
            <a:pPr algn="ctr">
              <a:defRPr/>
            </a:pPr>
            <a:r>
              <a:rPr lang="pl-PL" altLang="pl-PL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MOŻE NIE WIERZYSZ, TO NIE JEST MIT...</a:t>
            </a:r>
            <a:br>
              <a:rPr lang="pl-PL" altLang="pl-PL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altLang="pl-PL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PAPIEROS ZABIJA</a:t>
            </a:r>
            <a:br>
              <a:rPr lang="pl-PL" altLang="pl-PL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l-PL" altLang="pl-PL" sz="3200" dirty="0"/>
          </a:p>
          <a:p>
            <a:pPr algn="ctr">
              <a:defRPr/>
            </a:pPr>
            <a:r>
              <a:rPr lang="pl-PL" altLang="pl-PL" sz="3200" dirty="0"/>
              <a:t>20 sztuk wypalonych dziennie papierosów skraca życie o około </a:t>
            </a:r>
            <a:r>
              <a:rPr lang="pl-PL" altLang="pl-PL" sz="3200" dirty="0" smtClean="0"/>
              <a:t/>
            </a:r>
            <a:br>
              <a:rPr lang="pl-PL" altLang="pl-PL" sz="3200" dirty="0" smtClean="0"/>
            </a:br>
            <a:r>
              <a:rPr lang="pl-PL" altLang="pl-PL" sz="3200" dirty="0" smtClean="0"/>
              <a:t>5 </a:t>
            </a:r>
            <a:r>
              <a:rPr lang="pl-PL" altLang="pl-PL" sz="3200" dirty="0"/>
              <a:t>lat,</a:t>
            </a:r>
          </a:p>
          <a:p>
            <a:pPr algn="ctr">
              <a:defRPr/>
            </a:pPr>
            <a:r>
              <a:rPr lang="pl-PL" altLang="pl-PL" sz="3200" dirty="0"/>
              <a:t>40 sztuk dziennie - o 8 lat,</a:t>
            </a:r>
          </a:p>
          <a:p>
            <a:pPr algn="ctr">
              <a:defRPr/>
            </a:pPr>
            <a:r>
              <a:rPr lang="pl-PL" altLang="pl-PL" sz="3200" dirty="0"/>
              <a:t>każdy papieros skraca życie </a:t>
            </a:r>
            <a:r>
              <a:rPr lang="pl-PL" altLang="pl-PL" sz="3200" dirty="0" smtClean="0"/>
              <a:t/>
            </a:r>
            <a:br>
              <a:rPr lang="pl-PL" altLang="pl-PL" sz="3200" dirty="0" smtClean="0"/>
            </a:br>
            <a:r>
              <a:rPr lang="pl-PL" altLang="pl-PL" sz="3200" dirty="0" smtClean="0"/>
              <a:t>o </a:t>
            </a:r>
            <a:r>
              <a:rPr lang="pl-PL" altLang="pl-PL" sz="3200" dirty="0"/>
              <a:t>5,5 minuty.</a:t>
            </a:r>
            <a:r>
              <a:rPr lang="pl-PL" altLang="pl-PL" dirty="0"/>
              <a:t> </a:t>
            </a:r>
          </a:p>
        </p:txBody>
      </p:sp>
      <p:pic>
        <p:nvPicPr>
          <p:cNvPr id="16387" name="Picture 9" descr="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868863"/>
            <a:ext cx="236220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27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393</Words>
  <Application>Microsoft Office PowerPoint</Application>
  <PresentationFormat>Pokaz na ekranie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Albertus Extra Bold</vt:lpstr>
      <vt:lpstr>Arial</vt:lpstr>
      <vt:lpstr>Georgia</vt:lpstr>
      <vt:lpstr>Times New Roman</vt:lpstr>
      <vt:lpstr>Trebuchet MS</vt:lpstr>
      <vt:lpstr>Wingdings 3</vt:lpstr>
      <vt:lpstr>Faseta</vt:lpstr>
      <vt:lpstr>31 MAJA –  ŚWIATOWY DZIEŃ  BEZ PAPIEROSA</vt:lpstr>
      <vt:lpstr>31 MAJA – ŚWIATOWY  DZIEŃ BEZ PAPIEROSA</vt:lpstr>
      <vt:lpstr>NIKOTYNA NASZ WRÓG</vt:lpstr>
      <vt:lpstr>Prezentacja programu PowerPoint</vt:lpstr>
      <vt:lpstr>Składniki dymu tytoniowego</vt:lpstr>
      <vt:lpstr>Składniki dymu tytoniowego</vt:lpstr>
      <vt:lpstr>Dlaczego papierosy szkodzą?</vt:lpstr>
      <vt:lpstr>Dlaczego papierosy szkodzą?</vt:lpstr>
      <vt:lpstr>Prezentacja programu PowerPoint</vt:lpstr>
      <vt:lpstr>Prezentacja programu PowerPoint</vt:lpstr>
      <vt:lpstr>Prezentacja programu PowerPoint</vt:lpstr>
      <vt:lpstr>Uwaga!!! Dziecko - bierny palacz.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PAPIEROSY</dc:title>
  <dc:creator>Pedagog</dc:creator>
  <cp:lastModifiedBy>Użytkownik systemu Windows</cp:lastModifiedBy>
  <cp:revision>6</cp:revision>
  <dcterms:created xsi:type="dcterms:W3CDTF">2013-10-17T06:07:45Z</dcterms:created>
  <dcterms:modified xsi:type="dcterms:W3CDTF">2020-05-03T13:25:43Z</dcterms:modified>
</cp:coreProperties>
</file>