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2" r:id="rId1"/>
  </p:sldMasterIdLst>
  <p:sldIdLst>
    <p:sldId id="256" r:id="rId2"/>
    <p:sldId id="258" r:id="rId3"/>
    <p:sldId id="259" r:id="rId4"/>
    <p:sldId id="273" r:id="rId5"/>
    <p:sldId id="261" r:id="rId6"/>
    <p:sldId id="277" r:id="rId7"/>
    <p:sldId id="265" r:id="rId8"/>
    <p:sldId id="266" r:id="rId9"/>
    <p:sldId id="267" r:id="rId10"/>
    <p:sldId id="272" r:id="rId11"/>
    <p:sldId id="278" r:id="rId12"/>
    <p:sldId id="279" r:id="rId13"/>
    <p:sldId id="280"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DA5A3-1F6B-96DA-21DE-57B833A78ED3}" v="156" dt="2024-02-25T17:21:23.660"/>
    <p1510:client id="{12877703-D126-E7D6-4189-D097128D2E37}" v="21" dt="2024-02-26T16:21:47.145"/>
    <p1510:client id="{175CD505-EF10-9DB8-F263-041641BA8CD7}" v="246" dt="2024-02-25T12:04:31.192"/>
    <p1510:client id="{2EDB4DF4-603B-5A09-732A-CB33A332C3EC}" v="389" dt="2024-02-26T16:17:46.351"/>
    <p1510:client id="{46525D90-8A36-71D3-79CC-A61FD2D9017F}" v="149" dt="2024-02-25T11:05:05.065"/>
    <p1510:client id="{48F3BAFA-1E20-6E0F-7B36-B43B7215E190}" v="3" dt="2024-02-25T18:11:30.221"/>
    <p1510:client id="{54626B29-9C23-B016-CC62-73D0665F2A2C}" v="45" dt="2024-02-26T15:46:21.628"/>
    <p1510:client id="{5886E1B6-4E0D-3C36-D16E-B61EF1B68CF9}" v="9" dt="2024-02-25T12:10:45.105"/>
    <p1510:client id="{8544361F-B22F-20B6-38E6-C4DF2E54E4ED}" v="36" dt="2024-02-25T17:04:34.496"/>
    <p1510:client id="{AC7640FF-93BD-AA30-ABE6-D74CCAA40DDB}" v="39" dt="2024-02-27T07:23:29.931"/>
    <p1510:client id="{AE9C0670-379E-05DD-8DF7-8256CDF03DE5}" v="15" dt="2024-02-26T16:26:02.110"/>
    <p1510:client id="{B2ECA534-C68A-2CD5-E039-6502D7534026}" v="3" dt="2024-02-25T17:24:41.292"/>
    <p1510:client id="{BD3DCB69-3EDB-3A89-ABB4-2DAA88BEB64A}" v="14" dt="2024-02-25T17:37:29.243"/>
    <p1510:client id="{D87CF244-48C9-08E1-BE1C-A17C262D8D17}" v="25" dt="2024-02-26T16:38:38.655"/>
    <p1510:client id="{DF6D6AFF-62F2-8346-912B-D83C541E36D4}" v="3" dt="2024-02-25T18:13:03.376"/>
    <p1510:client id="{E350233B-ADD1-F01D-FFD7-775DE27B1A4B}" v="259" dt="2024-02-25T18:04:21.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0397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74229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54898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3979847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147273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6840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24691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11579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18894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836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3748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477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09A250-FF31-4206-8172-F9D3106AACB1}" type="datetimeFigureOut">
              <a:rPr lang="en-US" dirty="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3448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dirty="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482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2/26/2024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7859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2/26/2024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772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2/26/2024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8604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4931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2/26/2024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1818011118"/>
      </p:ext>
    </p:extLst>
  </p:cSld>
  <p:clrMap bg1="dk1" tx1="lt1" bg2="dk2" tx2="lt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 id="2147484485" r:id="rId13"/>
    <p:sldLayoutId id="2147484486" r:id="rId14"/>
    <p:sldLayoutId id="2147484487" r:id="rId15"/>
    <p:sldLayoutId id="2147484488" r:id="rId16"/>
    <p:sldLayoutId id="2147484489" r:id="rId17"/>
    <p:sldLayoutId id="2147484490"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3" name="Rectangle 11">
            <a:extLst>
              <a:ext uri="{FF2B5EF4-FFF2-40B4-BE49-F238E27FC236}">
                <a16:creationId xmlns:a16="http://schemas.microsoft.com/office/drawing/2014/main" id="{52C568FB-C64F-4EC8-AB02-075D08F87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107" y="0"/>
            <a:ext cx="357350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9" name="Rectangle 13">
            <a:extLst>
              <a:ext uri="{FF2B5EF4-FFF2-40B4-BE49-F238E27FC236}">
                <a16:creationId xmlns:a16="http://schemas.microsoft.com/office/drawing/2014/main" id="{74F9E501-82FD-4B38-8A53-EE93DC503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0365" y="1295400"/>
            <a:ext cx="3574834"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7710725" y="1447800"/>
            <a:ext cx="3106158" cy="3929944"/>
          </a:xfrm>
        </p:spPr>
        <p:txBody>
          <a:bodyPr>
            <a:normAutofit/>
          </a:bodyPr>
          <a:lstStyle/>
          <a:p>
            <a:pPr>
              <a:lnSpc>
                <a:spcPct val="90000"/>
              </a:lnSpc>
            </a:pPr>
            <a:r>
              <a:rPr lang="pl-PL" sz="4400" dirty="0">
                <a:latin typeface="Calibri"/>
                <a:cs typeface="Arial"/>
              </a:rPr>
              <a:t>PIERWSZAK </a:t>
            </a:r>
            <a:br>
              <a:rPr lang="pl-PL" sz="4400" dirty="0">
                <a:latin typeface="Calibri"/>
                <a:cs typeface="Arial"/>
              </a:rPr>
            </a:br>
            <a:r>
              <a:rPr lang="pl-PL" sz="4400" dirty="0">
                <a:latin typeface="Calibri"/>
                <a:cs typeface="Arial"/>
              </a:rPr>
              <a:t>W SZKOLE </a:t>
            </a:r>
            <a:br>
              <a:rPr lang="pl-PL" sz="3100" dirty="0">
                <a:latin typeface="Calibri"/>
                <a:ea typeface="Calibri"/>
                <a:cs typeface="Arial"/>
              </a:rPr>
            </a:br>
            <a:br>
              <a:rPr lang="pl-PL" sz="3100" dirty="0">
                <a:latin typeface="Calibri"/>
                <a:cs typeface="Arial"/>
              </a:rPr>
            </a:br>
            <a:br>
              <a:rPr lang="pl-PL" sz="3100" dirty="0">
                <a:latin typeface="Calibri"/>
                <a:cs typeface="Arial"/>
              </a:rPr>
            </a:br>
            <a:r>
              <a:rPr lang="pl-PL" sz="3200" dirty="0">
                <a:latin typeface="Calibri"/>
                <a:cs typeface="Arial"/>
              </a:rPr>
              <a:t>Poradnik </a:t>
            </a:r>
            <a:br>
              <a:rPr lang="pl-PL" sz="3200" dirty="0">
                <a:latin typeface="Calibri"/>
                <a:cs typeface="Arial"/>
              </a:rPr>
            </a:br>
            <a:r>
              <a:rPr lang="pl-PL" sz="3200" dirty="0">
                <a:latin typeface="Calibri"/>
                <a:cs typeface="Arial"/>
              </a:rPr>
              <a:t>          dla Rodzica</a:t>
            </a:r>
            <a:endParaRPr lang="pl-PL" sz="3200">
              <a:latin typeface="Calibri"/>
              <a:ea typeface="Calibri"/>
              <a:cs typeface="Calibri"/>
            </a:endParaRPr>
          </a:p>
        </p:txBody>
      </p:sp>
      <p:pic>
        <p:nvPicPr>
          <p:cNvPr id="7" name="Obraz 6" descr="Kredka ołówkowa z wygięciami wygięć">
            <a:extLst>
              <a:ext uri="{FF2B5EF4-FFF2-40B4-BE49-F238E27FC236}">
                <a16:creationId xmlns:a16="http://schemas.microsoft.com/office/drawing/2014/main" id="{A1997E96-C717-DC7C-9F87-E9F70D0F2EF5}"/>
              </a:ext>
            </a:extLst>
          </p:cNvPr>
          <p:cNvPicPr>
            <a:picLocks noChangeAspect="1"/>
          </p:cNvPicPr>
          <p:nvPr/>
        </p:nvPicPr>
        <p:blipFill rotWithShape="1">
          <a:blip r:embed="rId3">
            <a:alphaModFix/>
          </a:blip>
          <a:srcRect t="29473" b="24440"/>
          <a:stretch/>
        </p:blipFill>
        <p:spPr>
          <a:xfrm>
            <a:off x="3432744" y="706583"/>
            <a:ext cx="3956158" cy="2722416"/>
          </a:xfrm>
          <a:prstGeom prst="rect">
            <a:avLst/>
          </a:prstGeom>
        </p:spPr>
      </p:pic>
      <p:pic>
        <p:nvPicPr>
          <p:cNvPr id="3" name="Picture 2">
            <a:extLst>
              <a:ext uri="{FF2B5EF4-FFF2-40B4-BE49-F238E27FC236}">
                <a16:creationId xmlns:a16="http://schemas.microsoft.com/office/drawing/2014/main" id="{01CE60DF-F2CD-F079-5C2C-C8260F78C714}"/>
              </a:ext>
            </a:extLst>
          </p:cNvPr>
          <p:cNvPicPr>
            <a:picLocks noChangeAspect="1"/>
          </p:cNvPicPr>
          <p:nvPr/>
        </p:nvPicPr>
        <p:blipFill rotWithShape="1">
          <a:blip r:embed="rId4">
            <a:alphaModFix/>
          </a:blip>
          <a:srcRect t="10315" r="-3" b="1177"/>
          <a:stretch/>
        </p:blipFill>
        <p:spPr>
          <a:xfrm>
            <a:off x="1062405" y="3579875"/>
            <a:ext cx="6331375" cy="3278124"/>
          </a:xfrm>
          <a:prstGeom prst="rect">
            <a:avLst/>
          </a:prstGeom>
        </p:spPr>
      </p:pic>
      <p:pic>
        <p:nvPicPr>
          <p:cNvPr id="4" name="Obraz 3" descr="Obraz zawierający Grafika, Czcionka, kreskówka, projekt graficzny&#10;&#10;Opis wygenerowany automatycznie">
            <a:extLst>
              <a:ext uri="{FF2B5EF4-FFF2-40B4-BE49-F238E27FC236}">
                <a16:creationId xmlns:a16="http://schemas.microsoft.com/office/drawing/2014/main" id="{28D22F78-CB46-C8F8-6926-74EFF64C9E1D}"/>
              </a:ext>
            </a:extLst>
          </p:cNvPr>
          <p:cNvPicPr>
            <a:picLocks noChangeAspect="1"/>
          </p:cNvPicPr>
          <p:nvPr/>
        </p:nvPicPr>
        <p:blipFill>
          <a:blip r:embed="rId5"/>
          <a:stretch>
            <a:fillRect/>
          </a:stretch>
        </p:blipFill>
        <p:spPr>
          <a:xfrm>
            <a:off x="347945" y="-441036"/>
            <a:ext cx="2906292" cy="4114800"/>
          </a:xfrm>
          <a:prstGeom prst="rect">
            <a:avLst/>
          </a:prstGeom>
        </p:spPr>
      </p:pic>
    </p:spTree>
    <p:extLst>
      <p:ext uri="{BB962C8B-B14F-4D97-AF65-F5344CB8AC3E}">
        <p14:creationId xmlns:p14="http://schemas.microsoft.com/office/powerpoint/2010/main" val="6503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DD316A-14AA-F240-9E7C-CBFBFA1E4CD7}"/>
              </a:ext>
            </a:extLst>
          </p:cNvPr>
          <p:cNvSpPr>
            <a:spLocks noGrp="1"/>
          </p:cNvSpPr>
          <p:nvPr>
            <p:ph type="title"/>
          </p:nvPr>
        </p:nvSpPr>
        <p:spPr>
          <a:xfrm>
            <a:off x="535822" y="262218"/>
            <a:ext cx="10647985" cy="969399"/>
          </a:xfrm>
        </p:spPr>
        <p:txBody>
          <a:bodyPr/>
          <a:lstStyle/>
          <a:p>
            <a:pPr marL="342900" indent="-342900" algn="just">
              <a:buFont typeface="Wingdings"/>
              <a:buChar char="§"/>
            </a:pPr>
            <a:r>
              <a:rPr lang="pl-PL" sz="2000">
                <a:latin typeface="Times New Roman"/>
                <a:cs typeface="Times New Roman"/>
              </a:rPr>
              <a:t>Wytłumacz mu, dlaczego tak właśnie jest i postaraj się zrozumieć, kiedy będzie miał problem </a:t>
            </a:r>
            <a:br>
              <a:rPr lang="pl-PL" sz="2000">
                <a:latin typeface="Times New Roman"/>
                <a:cs typeface="Times New Roman"/>
              </a:rPr>
            </a:br>
            <a:r>
              <a:rPr lang="pl-PL" sz="2000">
                <a:latin typeface="Times New Roman"/>
                <a:cs typeface="Times New Roman"/>
              </a:rPr>
              <a:t>z usiedzeniem w ławce przez dłuższy czas.</a:t>
            </a:r>
            <a:endParaRPr lang="pl-PL" sz="2000">
              <a:latin typeface="Times New Roman"/>
              <a:ea typeface="+mj-lt"/>
              <a:cs typeface="+mj-lt"/>
            </a:endParaRPr>
          </a:p>
          <a:p>
            <a:pPr marL="342900" indent="-342900" algn="just">
              <a:buFont typeface="Wingdings"/>
              <a:buChar char="q"/>
            </a:pPr>
            <a:endParaRPr lang="pl-PL" sz="2000">
              <a:latin typeface="Times New Roman"/>
              <a:ea typeface="+mj-lt"/>
              <a:cs typeface="+mj-lt"/>
            </a:endParaRPr>
          </a:p>
          <a:p>
            <a:pPr marL="342900" indent="-342900" algn="just">
              <a:buFont typeface="Wingdings"/>
              <a:buChar char="§"/>
            </a:pPr>
            <a:r>
              <a:rPr lang="pl-PL" sz="2000">
                <a:latin typeface="Times New Roman"/>
                <a:cs typeface="Times New Roman"/>
              </a:rPr>
              <a:t>W sytuacjach problemowych dotyczących twojego dziecka nie wpadaj  w moralizatorskie monologi, ale postaraj się obiektywnie ocenić sytuację i współpracuj z wychowawcą. </a:t>
            </a:r>
            <a:br>
              <a:rPr lang="pl-PL" sz="2000">
                <a:latin typeface="Times New Roman"/>
                <a:cs typeface="Times New Roman"/>
              </a:rPr>
            </a:br>
            <a:r>
              <a:rPr lang="pl-PL" sz="2000">
                <a:latin typeface="Times New Roman"/>
                <a:cs typeface="Times New Roman"/>
              </a:rPr>
              <a:t>Dziecko musi czuć, że zarówno  w Tobie, jak i wychowawcy ma oparcie, że z każdym problem szkolnym może się  do Was zwrócić.</a:t>
            </a:r>
          </a:p>
          <a:p>
            <a:pPr marL="342900" indent="-342900" algn="just">
              <a:buFont typeface="Wingdings"/>
              <a:buChar char="§"/>
            </a:pPr>
            <a:r>
              <a:rPr lang="pl-PL" sz="2000">
                <a:latin typeface="Times New Roman"/>
                <a:cs typeface="Times New Roman"/>
              </a:rPr>
              <a:t>Pomagaj dziecku, gdy tylko trafi na problem ze szkolnymi zadaniami. Jako rodzic, będziesz w jego oczach postrzegany jako autorytet, dlatego nie zostawiaj go samego z niezrozumiałymi ćwiczeniami.</a:t>
            </a:r>
          </a:p>
          <a:p>
            <a:pPr marL="342900" indent="-342900" algn="just">
              <a:buFont typeface="Wingdings"/>
              <a:buChar char="§"/>
            </a:pPr>
            <a:r>
              <a:rPr lang="pl-PL" sz="2000">
                <a:latin typeface="Times New Roman"/>
                <a:cs typeface="Times New Roman"/>
              </a:rPr>
              <a:t> Nie wymagaj od dziecka cudów i zmniejsz swoje oczekiwania. Ono na pewno będzie się bardzo starało, aby Cię zadowolić, ale jego zapał i chęci do nauki szkolnej mogą zostać skutecznie osłabione, gdy będzie widziało, że mimo starań, to Ty i tak będziesz niezadowolony (np. Gdy zadowolone dziecko pochwali się, że dostało piątkę, nie pytaj od razu "A były szóstki?"  to niepozornie delikatne pytanie, powtarzane zbyt często da dziecku do zrozumienia, że nie jest wystarczająco dobre i zniechęci je do dalszego starania się).</a:t>
            </a:r>
            <a:br>
              <a:rPr lang="pl-PL" sz="2000">
                <a:latin typeface="Times New Roman"/>
                <a:cs typeface="Times New Roman"/>
              </a:rPr>
            </a:br>
            <a:br>
              <a:rPr lang="pl-PL" sz="2000">
                <a:latin typeface="Times New Roman"/>
                <a:cs typeface="Times New Roman"/>
              </a:rPr>
            </a:br>
            <a:br>
              <a:rPr lang="pl-PL" sz="2000">
                <a:latin typeface="Times New Roman"/>
                <a:cs typeface="Times New Roman"/>
              </a:rPr>
            </a:br>
            <a:br>
              <a:rPr lang="pl-PL" sz="2000">
                <a:latin typeface="Times New Roman"/>
                <a:cs typeface="Times New Roman"/>
              </a:rPr>
            </a:br>
            <a:br>
              <a:rPr lang="pl-PL" sz="2000">
                <a:latin typeface="Times New Roman"/>
                <a:cs typeface="Times New Roman"/>
              </a:rPr>
            </a:br>
            <a:endParaRPr lang="pl-PL" sz="2000">
              <a:latin typeface="Times New Roman"/>
              <a:cs typeface="Times New Roman"/>
            </a:endParaRPr>
          </a:p>
        </p:txBody>
      </p:sp>
    </p:spTree>
    <p:extLst>
      <p:ext uri="{BB962C8B-B14F-4D97-AF65-F5344CB8AC3E}">
        <p14:creationId xmlns:p14="http://schemas.microsoft.com/office/powerpoint/2010/main" val="809815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7B6323F-75FD-4FFA-950D-6D013A6DC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 name="Picture 11">
            <a:extLst>
              <a:ext uri="{FF2B5EF4-FFF2-40B4-BE49-F238E27FC236}">
                <a16:creationId xmlns:a16="http://schemas.microsoft.com/office/drawing/2014/main" id="{DA2C34EF-101A-44FE-8A31-E0A7F4776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 name="Oval 13">
            <a:extLst>
              <a:ext uri="{FF2B5EF4-FFF2-40B4-BE49-F238E27FC236}">
                <a16:creationId xmlns:a16="http://schemas.microsoft.com/office/drawing/2014/main" id="{5C86EC89-02DB-4384-8A63-0EFFEFD1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1" name="Picture 15">
            <a:extLst>
              <a:ext uri="{FF2B5EF4-FFF2-40B4-BE49-F238E27FC236}">
                <a16:creationId xmlns:a16="http://schemas.microsoft.com/office/drawing/2014/main" id="{54BB1565-EB36-4D75-8888-72796286D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 name="Picture 17">
            <a:extLst>
              <a:ext uri="{FF2B5EF4-FFF2-40B4-BE49-F238E27FC236}">
                <a16:creationId xmlns:a16="http://schemas.microsoft.com/office/drawing/2014/main" id="{871DF8C3-722E-49D1-87D5-E0FB1D6409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5" name="Rectangle 19">
            <a:extLst>
              <a:ext uri="{FF2B5EF4-FFF2-40B4-BE49-F238E27FC236}">
                <a16:creationId xmlns:a16="http://schemas.microsoft.com/office/drawing/2014/main" id="{93E59372-1F66-480B-ADD0-8000A0547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7">
            <a:extLst>
              <a:ext uri="{FF2B5EF4-FFF2-40B4-BE49-F238E27FC236}">
                <a16:creationId xmlns:a16="http://schemas.microsoft.com/office/drawing/2014/main" id="{27ED9C6F-41DF-4D9F-BA1A-51F35214C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ytuł 1">
            <a:extLst>
              <a:ext uri="{FF2B5EF4-FFF2-40B4-BE49-F238E27FC236}">
                <a16:creationId xmlns:a16="http://schemas.microsoft.com/office/drawing/2014/main" id="{0C94517D-0988-0E2A-F4FD-36A6A9CF7CD7}"/>
              </a:ext>
            </a:extLst>
          </p:cNvPr>
          <p:cNvSpPr>
            <a:spLocks noGrp="1"/>
          </p:cNvSpPr>
          <p:nvPr>
            <p:ph type="title"/>
          </p:nvPr>
        </p:nvSpPr>
        <p:spPr>
          <a:xfrm>
            <a:off x="646111" y="452718"/>
            <a:ext cx="9404723" cy="1180711"/>
          </a:xfrm>
        </p:spPr>
        <p:txBody>
          <a:bodyPr vert="horz" lIns="91440" tIns="45720" rIns="91440" bIns="45720" rtlCol="0" anchor="t">
            <a:normAutofit/>
          </a:bodyPr>
          <a:lstStyle/>
          <a:p>
            <a:r>
              <a:rPr lang="en-US" sz="3200" err="1"/>
              <a:t>Drogi</a:t>
            </a:r>
            <a:r>
              <a:rPr lang="en-US" sz="3200"/>
              <a:t> </a:t>
            </a:r>
            <a:r>
              <a:rPr lang="en-US" sz="3200" err="1"/>
              <a:t>Rodzicu</a:t>
            </a:r>
            <a:r>
              <a:rPr lang="en-US" sz="3200"/>
              <a:t>! </a:t>
            </a:r>
            <a:r>
              <a:rPr lang="en-US" sz="3200" err="1"/>
              <a:t>Twoje</a:t>
            </a:r>
            <a:r>
              <a:rPr lang="en-US" sz="3200"/>
              <a:t> </a:t>
            </a:r>
            <a:r>
              <a:rPr lang="en-US" sz="3200" err="1"/>
              <a:t>dziecko</a:t>
            </a:r>
            <a:r>
              <a:rPr lang="en-US" sz="3200"/>
              <a:t> </a:t>
            </a:r>
            <a:r>
              <a:rPr lang="en-US" sz="3200" err="1"/>
              <a:t>oczekuje</a:t>
            </a:r>
            <a:r>
              <a:rPr lang="en-US" sz="3200"/>
              <a:t> od </a:t>
            </a:r>
            <a:r>
              <a:rPr lang="en-US" sz="3200" err="1"/>
              <a:t>Ciebie</a:t>
            </a:r>
            <a:r>
              <a:rPr lang="en-US" sz="3200"/>
              <a:t>, </a:t>
            </a:r>
            <a:r>
              <a:rPr lang="en-US" sz="3200" err="1"/>
              <a:t>abyś</a:t>
            </a:r>
            <a:r>
              <a:rPr lang="en-US" sz="3200"/>
              <a:t>:</a:t>
            </a:r>
          </a:p>
        </p:txBody>
      </p:sp>
      <p:sp>
        <p:nvSpPr>
          <p:cNvPr id="19" name="Rectangle 23">
            <a:extLst>
              <a:ext uri="{FF2B5EF4-FFF2-40B4-BE49-F238E27FC236}">
                <a16:creationId xmlns:a16="http://schemas.microsoft.com/office/drawing/2014/main" id="{30229322-788F-4D9D-B670-83490ECE4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ADF4A6DD-CB54-40FE-922D-F885BAA4E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Symbol zastępczy tekstu 2">
            <a:extLst>
              <a:ext uri="{FF2B5EF4-FFF2-40B4-BE49-F238E27FC236}">
                <a16:creationId xmlns:a16="http://schemas.microsoft.com/office/drawing/2014/main" id="{6B1E978E-9A9F-C198-BB88-E3000BCEDB03}"/>
              </a:ext>
            </a:extLst>
          </p:cNvPr>
          <p:cNvSpPr>
            <a:spLocks noGrp="1"/>
          </p:cNvSpPr>
          <p:nvPr>
            <p:ph type="body" sz="half" idx="2"/>
          </p:nvPr>
        </p:nvSpPr>
        <p:spPr>
          <a:xfrm>
            <a:off x="286670" y="2560188"/>
            <a:ext cx="7486234" cy="4404482"/>
          </a:xfrm>
        </p:spPr>
        <p:txBody>
          <a:bodyPr vert="horz" lIns="91440" tIns="45720" rIns="91440" bIns="45720" rtlCol="0">
            <a:normAutofit lnSpcReduction="10000"/>
          </a:bodyPr>
          <a:lstStyle/>
          <a:p>
            <a:pPr marL="285750" indent="-285750" algn="just">
              <a:spcBef>
                <a:spcPts val="0"/>
              </a:spcBef>
              <a:buFont typeface="Wingdings,Sans-Serif" charset="2"/>
              <a:buChar char="§"/>
            </a:pPr>
            <a:r>
              <a:rPr lang="en-US" err="1">
                <a:solidFill>
                  <a:schemeClr val="bg1"/>
                </a:solidFill>
                <a:latin typeface="Times New Roman"/>
                <a:cs typeface="Times New Roman"/>
              </a:rPr>
              <a:t>naprowadzał</a:t>
            </a:r>
            <a:r>
              <a:rPr lang="en-US">
                <a:solidFill>
                  <a:schemeClr val="bg1"/>
                </a:solidFill>
                <a:latin typeface="Times New Roman"/>
                <a:cs typeface="Times New Roman"/>
              </a:rPr>
              <a:t>, </a:t>
            </a:r>
            <a:r>
              <a:rPr lang="en-US" err="1">
                <a:solidFill>
                  <a:schemeClr val="bg1"/>
                </a:solidFill>
                <a:latin typeface="Times New Roman"/>
                <a:cs typeface="Times New Roman"/>
              </a:rPr>
              <a:t>informował</a:t>
            </a:r>
            <a:r>
              <a:rPr lang="en-US">
                <a:solidFill>
                  <a:schemeClr val="bg1"/>
                </a:solidFill>
                <a:latin typeface="Times New Roman"/>
                <a:cs typeface="Times New Roman"/>
              </a:rPr>
              <a:t>, </a:t>
            </a:r>
            <a:r>
              <a:rPr lang="en-US" err="1">
                <a:solidFill>
                  <a:schemeClr val="bg1"/>
                </a:solidFill>
                <a:latin typeface="Times New Roman"/>
                <a:cs typeface="Times New Roman"/>
              </a:rPr>
              <a:t>pomagał</a:t>
            </a:r>
            <a:r>
              <a:rPr lang="en-US">
                <a:solidFill>
                  <a:schemeClr val="bg1"/>
                </a:solidFill>
                <a:latin typeface="Times New Roman"/>
                <a:cs typeface="Times New Roman"/>
              </a:rPr>
              <a:t>, </a:t>
            </a:r>
            <a:r>
              <a:rPr lang="en-US" err="1">
                <a:solidFill>
                  <a:schemeClr val="bg1"/>
                </a:solidFill>
                <a:latin typeface="Times New Roman"/>
                <a:cs typeface="Times New Roman"/>
              </a:rPr>
              <a:t>zachęcał</a:t>
            </a:r>
            <a:r>
              <a:rPr lang="en-US">
                <a:solidFill>
                  <a:schemeClr val="bg1"/>
                </a:solidFill>
                <a:latin typeface="Times New Roman"/>
                <a:cs typeface="Times New Roman"/>
              </a:rPr>
              <a:t>– </a:t>
            </a:r>
            <a:r>
              <a:rPr lang="en-US" err="1">
                <a:solidFill>
                  <a:schemeClr val="bg1"/>
                </a:solidFill>
                <a:latin typeface="Times New Roman"/>
                <a:cs typeface="Times New Roman"/>
              </a:rPr>
              <a:t>zamiast</a:t>
            </a:r>
            <a:r>
              <a:rPr lang="en-US">
                <a:solidFill>
                  <a:schemeClr val="bg1"/>
                </a:solidFill>
                <a:latin typeface="Times New Roman"/>
                <a:cs typeface="Times New Roman"/>
              </a:rPr>
              <a:t> </a:t>
            </a:r>
            <a:r>
              <a:rPr lang="en-US" err="1">
                <a:solidFill>
                  <a:schemeClr val="bg1"/>
                </a:solidFill>
                <a:latin typeface="Times New Roman"/>
                <a:cs typeface="Times New Roman"/>
              </a:rPr>
              <a:t>krytykować</a:t>
            </a:r>
            <a:r>
              <a:rPr lang="en-US">
                <a:solidFill>
                  <a:schemeClr val="bg1"/>
                </a:solidFill>
                <a:latin typeface="Times New Roman"/>
                <a:cs typeface="Times New Roman"/>
              </a:rPr>
              <a:t> </a:t>
            </a:r>
            <a:r>
              <a:rPr lang="en-US" err="1">
                <a:solidFill>
                  <a:schemeClr val="bg1"/>
                </a:solidFill>
                <a:latin typeface="Times New Roman"/>
                <a:cs typeface="Times New Roman"/>
              </a:rPr>
              <a:t>i</a:t>
            </a:r>
            <a:r>
              <a:rPr lang="en-US">
                <a:solidFill>
                  <a:schemeClr val="bg1"/>
                </a:solidFill>
                <a:latin typeface="Times New Roman"/>
                <a:cs typeface="Times New Roman"/>
              </a:rPr>
              <a:t> </a:t>
            </a:r>
            <a:r>
              <a:rPr lang="en-US" err="1">
                <a:solidFill>
                  <a:schemeClr val="bg1"/>
                </a:solidFill>
                <a:latin typeface="Times New Roman"/>
                <a:cs typeface="Times New Roman"/>
              </a:rPr>
              <a:t>karać</a:t>
            </a:r>
            <a:r>
              <a:rPr lang="en-US">
                <a:solidFill>
                  <a:schemeClr val="bg1"/>
                </a:solidFill>
                <a:latin typeface="Times New Roman"/>
                <a:cs typeface="Times New Roman"/>
              </a:rPr>
              <a:t>;</a:t>
            </a:r>
            <a:endParaRPr lang="pl-PL">
              <a:solidFill>
                <a:schemeClr val="bg1"/>
              </a:solidFill>
              <a:latin typeface="Times New Roman"/>
              <a:cs typeface="Times New Roman"/>
            </a:endParaRPr>
          </a:p>
          <a:p>
            <a:pPr marL="285750" indent="-285750" algn="just">
              <a:spcBef>
                <a:spcPts val="0"/>
              </a:spcBef>
              <a:buFont typeface="Wingdings,Sans-Serif" charset="2"/>
              <a:buChar char="§"/>
            </a:pPr>
            <a:r>
              <a:rPr lang="en-US" err="1">
                <a:solidFill>
                  <a:schemeClr val="bg1"/>
                </a:solidFill>
                <a:latin typeface="Times New Roman"/>
                <a:cs typeface="Times New Roman"/>
              </a:rPr>
              <a:t>tłumaczył</a:t>
            </a:r>
            <a:r>
              <a:rPr lang="en-US">
                <a:solidFill>
                  <a:schemeClr val="bg1"/>
                </a:solidFill>
                <a:latin typeface="Times New Roman"/>
                <a:cs typeface="Times New Roman"/>
              </a:rPr>
              <a:t>, </a:t>
            </a:r>
            <a:r>
              <a:rPr lang="en-US" err="1">
                <a:solidFill>
                  <a:schemeClr val="bg1"/>
                </a:solidFill>
                <a:latin typeface="Times New Roman"/>
                <a:cs typeface="Times New Roman"/>
              </a:rPr>
              <a:t>pokazywał</a:t>
            </a:r>
            <a:r>
              <a:rPr lang="en-US">
                <a:solidFill>
                  <a:schemeClr val="bg1"/>
                </a:solidFill>
                <a:latin typeface="Times New Roman"/>
                <a:cs typeface="Times New Roman"/>
              </a:rPr>
              <a:t>, </a:t>
            </a:r>
            <a:r>
              <a:rPr lang="en-US" err="1">
                <a:solidFill>
                  <a:schemeClr val="bg1"/>
                </a:solidFill>
                <a:latin typeface="Times New Roman"/>
                <a:cs typeface="Times New Roman"/>
              </a:rPr>
              <a:t>wyjaśniał</a:t>
            </a:r>
            <a:r>
              <a:rPr lang="en-US">
                <a:solidFill>
                  <a:schemeClr val="bg1"/>
                </a:solidFill>
                <a:latin typeface="Times New Roman"/>
                <a:cs typeface="Times New Roman"/>
              </a:rPr>
              <a:t>– </a:t>
            </a:r>
            <a:r>
              <a:rPr lang="en-US" err="1">
                <a:solidFill>
                  <a:schemeClr val="bg1"/>
                </a:solidFill>
                <a:latin typeface="Times New Roman"/>
                <a:cs typeface="Times New Roman"/>
              </a:rPr>
              <a:t>zamiast</a:t>
            </a:r>
            <a:r>
              <a:rPr lang="en-US">
                <a:solidFill>
                  <a:schemeClr val="bg1"/>
                </a:solidFill>
                <a:latin typeface="Times New Roman"/>
                <a:cs typeface="Times New Roman"/>
              </a:rPr>
              <a:t> </a:t>
            </a:r>
            <a:r>
              <a:rPr lang="en-US" err="1">
                <a:solidFill>
                  <a:schemeClr val="bg1"/>
                </a:solidFill>
                <a:latin typeface="Times New Roman"/>
                <a:cs typeface="Times New Roman"/>
              </a:rPr>
              <a:t>krzyczeć</a:t>
            </a:r>
            <a:r>
              <a:rPr lang="en-US">
                <a:solidFill>
                  <a:schemeClr val="bg1"/>
                </a:solidFill>
                <a:latin typeface="Times New Roman"/>
                <a:cs typeface="Times New Roman"/>
              </a:rPr>
              <a:t> </a:t>
            </a:r>
            <a:r>
              <a:rPr lang="en-US" err="1">
                <a:solidFill>
                  <a:schemeClr val="bg1"/>
                </a:solidFill>
                <a:latin typeface="Times New Roman"/>
                <a:cs typeface="Times New Roman"/>
              </a:rPr>
              <a:t>lub</a:t>
            </a:r>
            <a:r>
              <a:rPr lang="en-US">
                <a:solidFill>
                  <a:schemeClr val="bg1"/>
                </a:solidFill>
                <a:latin typeface="Times New Roman"/>
                <a:cs typeface="Times New Roman"/>
              </a:rPr>
              <a:t> </a:t>
            </a:r>
            <a:r>
              <a:rPr lang="en-US" err="1">
                <a:solidFill>
                  <a:schemeClr val="bg1"/>
                </a:solidFill>
                <a:latin typeface="Times New Roman"/>
                <a:cs typeface="Times New Roman"/>
              </a:rPr>
              <a:t>lekceważyć</a:t>
            </a:r>
            <a:r>
              <a:rPr lang="en-US">
                <a:solidFill>
                  <a:schemeClr val="bg1"/>
                </a:solidFill>
                <a:latin typeface="Times New Roman"/>
                <a:cs typeface="Times New Roman"/>
              </a:rPr>
              <a:t>;</a:t>
            </a:r>
          </a:p>
          <a:p>
            <a:pPr marL="285750" indent="-285750" algn="just">
              <a:spcBef>
                <a:spcPts val="0"/>
              </a:spcBef>
              <a:buFont typeface="Wingdings,Sans-Serif" charset="2"/>
              <a:buChar char="§"/>
            </a:pPr>
            <a:r>
              <a:rPr lang="en-US" err="1">
                <a:solidFill>
                  <a:schemeClr val="bg1"/>
                </a:solidFill>
                <a:latin typeface="Times New Roman"/>
                <a:cs typeface="Times New Roman"/>
              </a:rPr>
              <a:t>towarzyszył</a:t>
            </a:r>
            <a:r>
              <a:rPr lang="en-US">
                <a:solidFill>
                  <a:schemeClr val="bg1"/>
                </a:solidFill>
                <a:latin typeface="Times New Roman"/>
                <a:cs typeface="Times New Roman"/>
              </a:rPr>
              <a:t> w </a:t>
            </a:r>
            <a:r>
              <a:rPr lang="en-US" err="1">
                <a:solidFill>
                  <a:schemeClr val="bg1"/>
                </a:solidFill>
                <a:latin typeface="Times New Roman"/>
                <a:cs typeface="Times New Roman"/>
              </a:rPr>
              <a:t>jego</a:t>
            </a:r>
            <a:r>
              <a:rPr lang="en-US">
                <a:solidFill>
                  <a:schemeClr val="bg1"/>
                </a:solidFill>
                <a:latin typeface="Times New Roman"/>
                <a:cs typeface="Times New Roman"/>
              </a:rPr>
              <a:t> </a:t>
            </a:r>
            <a:r>
              <a:rPr lang="en-US" err="1">
                <a:solidFill>
                  <a:schemeClr val="bg1"/>
                </a:solidFill>
                <a:latin typeface="Times New Roman"/>
                <a:cs typeface="Times New Roman"/>
              </a:rPr>
              <a:t>staraniach</a:t>
            </a:r>
            <a:r>
              <a:rPr lang="en-US">
                <a:solidFill>
                  <a:schemeClr val="bg1"/>
                </a:solidFill>
                <a:latin typeface="Times New Roman"/>
                <a:cs typeface="Times New Roman"/>
              </a:rPr>
              <a:t>, </a:t>
            </a:r>
            <a:r>
              <a:rPr lang="en-US" err="1">
                <a:solidFill>
                  <a:schemeClr val="bg1"/>
                </a:solidFill>
                <a:latin typeface="Times New Roman"/>
                <a:cs typeface="Times New Roman"/>
              </a:rPr>
              <a:t>klęskach</a:t>
            </a:r>
            <a:r>
              <a:rPr lang="en-US">
                <a:solidFill>
                  <a:schemeClr val="bg1"/>
                </a:solidFill>
                <a:latin typeface="Times New Roman"/>
                <a:cs typeface="Times New Roman"/>
              </a:rPr>
              <a:t> </a:t>
            </a:r>
            <a:r>
              <a:rPr lang="en-US" err="1">
                <a:solidFill>
                  <a:schemeClr val="bg1"/>
                </a:solidFill>
                <a:latin typeface="Times New Roman"/>
                <a:cs typeface="Times New Roman"/>
              </a:rPr>
              <a:t>i</a:t>
            </a:r>
            <a:r>
              <a:rPr lang="en-US">
                <a:solidFill>
                  <a:schemeClr val="bg1"/>
                </a:solidFill>
                <a:latin typeface="Times New Roman"/>
                <a:cs typeface="Times New Roman"/>
              </a:rPr>
              <a:t> </a:t>
            </a:r>
            <a:r>
              <a:rPr lang="en-US" err="1">
                <a:solidFill>
                  <a:schemeClr val="bg1"/>
                </a:solidFill>
                <a:latin typeface="Times New Roman"/>
                <a:cs typeface="Times New Roman"/>
              </a:rPr>
              <a:t>sukcesach</a:t>
            </a:r>
            <a:r>
              <a:rPr lang="en-US">
                <a:solidFill>
                  <a:schemeClr val="bg1"/>
                </a:solidFill>
                <a:latin typeface="Times New Roman"/>
                <a:cs typeface="Times New Roman"/>
              </a:rPr>
              <a:t> – </a:t>
            </a:r>
            <a:r>
              <a:rPr lang="en-US" err="1">
                <a:solidFill>
                  <a:schemeClr val="bg1"/>
                </a:solidFill>
                <a:latin typeface="Times New Roman"/>
                <a:cs typeface="Times New Roman"/>
              </a:rPr>
              <a:t>zamiast</a:t>
            </a:r>
            <a:r>
              <a:rPr lang="en-US">
                <a:solidFill>
                  <a:schemeClr val="bg1"/>
                </a:solidFill>
                <a:latin typeface="Times New Roman"/>
                <a:cs typeface="Times New Roman"/>
              </a:rPr>
              <a:t> </a:t>
            </a:r>
            <a:r>
              <a:rPr lang="en-US" err="1">
                <a:solidFill>
                  <a:schemeClr val="bg1"/>
                </a:solidFill>
                <a:latin typeface="Times New Roman"/>
                <a:cs typeface="Times New Roman"/>
              </a:rPr>
              <a:t>wymagać</a:t>
            </a:r>
            <a:r>
              <a:rPr lang="en-US">
                <a:solidFill>
                  <a:schemeClr val="bg1"/>
                </a:solidFill>
                <a:latin typeface="Times New Roman"/>
                <a:cs typeface="Times New Roman"/>
              </a:rPr>
              <a:t> </a:t>
            </a:r>
            <a:r>
              <a:rPr lang="en-US" err="1">
                <a:solidFill>
                  <a:schemeClr val="bg1"/>
                </a:solidFill>
                <a:latin typeface="Times New Roman"/>
                <a:cs typeface="Times New Roman"/>
              </a:rPr>
              <a:t>spełnienia</a:t>
            </a:r>
            <a:r>
              <a:rPr lang="en-US">
                <a:solidFill>
                  <a:schemeClr val="bg1"/>
                </a:solidFill>
                <a:latin typeface="Times New Roman"/>
                <a:cs typeface="Times New Roman"/>
              </a:rPr>
              <a:t> </a:t>
            </a:r>
            <a:r>
              <a:rPr lang="en-US" err="1">
                <a:solidFill>
                  <a:schemeClr val="bg1"/>
                </a:solidFill>
                <a:latin typeface="Times New Roman"/>
                <a:cs typeface="Times New Roman"/>
              </a:rPr>
              <a:t>niejasnych</a:t>
            </a:r>
            <a:r>
              <a:rPr lang="en-US">
                <a:solidFill>
                  <a:schemeClr val="bg1"/>
                </a:solidFill>
                <a:latin typeface="Times New Roman"/>
                <a:cs typeface="Times New Roman"/>
              </a:rPr>
              <a:t> </a:t>
            </a:r>
            <a:r>
              <a:rPr lang="en-US" err="1">
                <a:solidFill>
                  <a:schemeClr val="bg1"/>
                </a:solidFill>
                <a:latin typeface="Times New Roman"/>
                <a:cs typeface="Times New Roman"/>
              </a:rPr>
              <a:t>i</a:t>
            </a:r>
            <a:r>
              <a:rPr lang="en-US">
                <a:solidFill>
                  <a:schemeClr val="bg1"/>
                </a:solidFill>
                <a:latin typeface="Times New Roman"/>
                <a:cs typeface="Times New Roman"/>
              </a:rPr>
              <a:t> </a:t>
            </a:r>
            <a:r>
              <a:rPr lang="en-US" err="1">
                <a:solidFill>
                  <a:schemeClr val="bg1"/>
                </a:solidFill>
                <a:latin typeface="Times New Roman"/>
                <a:cs typeface="Times New Roman"/>
              </a:rPr>
              <a:t>niezrozumiałych</a:t>
            </a:r>
            <a:r>
              <a:rPr lang="en-US">
                <a:solidFill>
                  <a:schemeClr val="bg1"/>
                </a:solidFill>
                <a:latin typeface="Times New Roman"/>
                <a:cs typeface="Times New Roman"/>
              </a:rPr>
              <a:t> </a:t>
            </a:r>
            <a:r>
              <a:rPr lang="en-US" err="1">
                <a:solidFill>
                  <a:schemeClr val="bg1"/>
                </a:solidFill>
                <a:latin typeface="Times New Roman"/>
                <a:cs typeface="Times New Roman"/>
              </a:rPr>
              <a:t>dla</a:t>
            </a:r>
            <a:r>
              <a:rPr lang="en-US">
                <a:solidFill>
                  <a:schemeClr val="bg1"/>
                </a:solidFill>
                <a:latin typeface="Times New Roman"/>
                <a:cs typeface="Times New Roman"/>
              </a:rPr>
              <a:t> </a:t>
            </a:r>
            <a:r>
              <a:rPr lang="en-US" err="1">
                <a:solidFill>
                  <a:schemeClr val="bg1"/>
                </a:solidFill>
                <a:latin typeface="Times New Roman"/>
                <a:cs typeface="Times New Roman"/>
              </a:rPr>
              <a:t>niego</a:t>
            </a:r>
            <a:r>
              <a:rPr lang="en-US">
                <a:solidFill>
                  <a:schemeClr val="bg1"/>
                </a:solidFill>
                <a:latin typeface="Times New Roman"/>
                <a:cs typeface="Times New Roman"/>
              </a:rPr>
              <a:t> </a:t>
            </a:r>
            <a:r>
              <a:rPr lang="en-US" err="1">
                <a:solidFill>
                  <a:schemeClr val="bg1"/>
                </a:solidFill>
                <a:latin typeface="Times New Roman"/>
                <a:cs typeface="Times New Roman"/>
              </a:rPr>
              <a:t>wymagań</a:t>
            </a:r>
            <a:r>
              <a:rPr lang="en-US">
                <a:solidFill>
                  <a:schemeClr val="bg1"/>
                </a:solidFill>
                <a:latin typeface="Times New Roman"/>
                <a:cs typeface="Times New Roman"/>
              </a:rPr>
              <a:t>;</a:t>
            </a:r>
          </a:p>
          <a:p>
            <a:pPr marL="285750" indent="-285750" algn="just">
              <a:spcBef>
                <a:spcPts val="0"/>
              </a:spcBef>
              <a:buFont typeface="Wingdings,Sans-Serif" charset="2"/>
              <a:buChar char="§"/>
            </a:pPr>
            <a:r>
              <a:rPr lang="en-US" err="1">
                <a:solidFill>
                  <a:schemeClr val="bg1"/>
                </a:solidFill>
                <a:latin typeface="Times New Roman"/>
                <a:cs typeface="Times New Roman"/>
              </a:rPr>
              <a:t>nie</a:t>
            </a:r>
            <a:r>
              <a:rPr lang="en-US">
                <a:solidFill>
                  <a:schemeClr val="bg1"/>
                </a:solidFill>
                <a:latin typeface="Times New Roman"/>
                <a:cs typeface="Times New Roman"/>
              </a:rPr>
              <a:t> </a:t>
            </a:r>
            <a:r>
              <a:rPr lang="en-US" err="1">
                <a:solidFill>
                  <a:schemeClr val="bg1"/>
                </a:solidFill>
                <a:latin typeface="Times New Roman"/>
                <a:cs typeface="Times New Roman"/>
              </a:rPr>
              <a:t>mów</a:t>
            </a:r>
            <a:r>
              <a:rPr lang="en-US">
                <a:solidFill>
                  <a:schemeClr val="bg1"/>
                </a:solidFill>
                <a:latin typeface="Times New Roman"/>
                <a:cs typeface="Times New Roman"/>
              </a:rPr>
              <a:t> do </a:t>
            </a:r>
            <a:r>
              <a:rPr lang="en-US" err="1">
                <a:solidFill>
                  <a:schemeClr val="bg1"/>
                </a:solidFill>
                <a:latin typeface="Times New Roman"/>
                <a:cs typeface="Times New Roman"/>
              </a:rPr>
              <a:t>niego</a:t>
            </a:r>
            <a:r>
              <a:rPr lang="en-US">
                <a:solidFill>
                  <a:schemeClr val="bg1"/>
                </a:solidFill>
                <a:latin typeface="Times New Roman"/>
                <a:cs typeface="Times New Roman"/>
              </a:rPr>
              <a:t> „</a:t>
            </a:r>
            <a:r>
              <a:rPr lang="en-US" err="1">
                <a:solidFill>
                  <a:schemeClr val="bg1"/>
                </a:solidFill>
                <a:latin typeface="Times New Roman"/>
                <a:cs typeface="Times New Roman"/>
              </a:rPr>
              <a:t>bądź</a:t>
            </a:r>
            <a:r>
              <a:rPr lang="en-US">
                <a:solidFill>
                  <a:schemeClr val="bg1"/>
                </a:solidFill>
                <a:latin typeface="Times New Roman"/>
                <a:cs typeface="Times New Roman"/>
              </a:rPr>
              <a:t> </a:t>
            </a:r>
            <a:r>
              <a:rPr lang="en-US" err="1">
                <a:solidFill>
                  <a:schemeClr val="bg1"/>
                </a:solidFill>
                <a:latin typeface="Times New Roman"/>
                <a:cs typeface="Times New Roman"/>
              </a:rPr>
              <a:t>grzeczny</a:t>
            </a:r>
            <a:r>
              <a:rPr lang="en-US">
                <a:solidFill>
                  <a:schemeClr val="bg1"/>
                </a:solidFill>
                <a:latin typeface="Times New Roman"/>
                <a:cs typeface="Times New Roman"/>
              </a:rPr>
              <a:t>”, ale </a:t>
            </a:r>
            <a:r>
              <a:rPr lang="en-US" err="1">
                <a:solidFill>
                  <a:schemeClr val="bg1"/>
                </a:solidFill>
                <a:latin typeface="Times New Roman"/>
                <a:cs typeface="Times New Roman"/>
              </a:rPr>
              <a:t>wytłumacz</a:t>
            </a:r>
            <a:r>
              <a:rPr lang="en-US">
                <a:solidFill>
                  <a:schemeClr val="bg1"/>
                </a:solidFill>
                <a:latin typeface="Times New Roman"/>
                <a:cs typeface="Times New Roman"/>
              </a:rPr>
              <a:t> mu </a:t>
            </a:r>
            <a:r>
              <a:rPr lang="en-US" err="1">
                <a:solidFill>
                  <a:schemeClr val="bg1"/>
                </a:solidFill>
                <a:latin typeface="Times New Roman"/>
                <a:cs typeface="Times New Roman"/>
              </a:rPr>
              <a:t>raczej</a:t>
            </a:r>
            <a:r>
              <a:rPr lang="en-US">
                <a:solidFill>
                  <a:schemeClr val="bg1"/>
                </a:solidFill>
                <a:latin typeface="Times New Roman"/>
                <a:cs typeface="Times New Roman"/>
              </a:rPr>
              <a:t>, jak ma to </a:t>
            </a:r>
            <a:r>
              <a:rPr lang="en-US" err="1">
                <a:solidFill>
                  <a:schemeClr val="bg1"/>
                </a:solidFill>
                <a:latin typeface="Times New Roman"/>
                <a:cs typeface="Times New Roman"/>
              </a:rPr>
              <a:t>zrobić</a:t>
            </a:r>
            <a:r>
              <a:rPr lang="en-US">
                <a:solidFill>
                  <a:schemeClr val="bg1"/>
                </a:solidFill>
                <a:latin typeface="Times New Roman"/>
                <a:cs typeface="Times New Roman"/>
              </a:rPr>
              <a:t>;</a:t>
            </a:r>
          </a:p>
          <a:p>
            <a:pPr marL="285750" indent="-285750" algn="just">
              <a:spcBef>
                <a:spcPts val="0"/>
              </a:spcBef>
              <a:buFont typeface="Wingdings,Sans-Serif" charset="2"/>
              <a:buChar char="§"/>
            </a:pPr>
            <a:r>
              <a:rPr lang="en-US" err="1">
                <a:solidFill>
                  <a:schemeClr val="bg1"/>
                </a:solidFill>
                <a:latin typeface="Times New Roman"/>
                <a:cs typeface="Times New Roman"/>
              </a:rPr>
              <a:t>pomóż</a:t>
            </a:r>
            <a:r>
              <a:rPr lang="en-US">
                <a:solidFill>
                  <a:schemeClr val="bg1"/>
                </a:solidFill>
                <a:latin typeface="Times New Roman"/>
                <a:cs typeface="Times New Roman"/>
              </a:rPr>
              <a:t> mu w </a:t>
            </a:r>
            <a:r>
              <a:rPr lang="en-US" err="1">
                <a:solidFill>
                  <a:schemeClr val="bg1"/>
                </a:solidFill>
                <a:latin typeface="Times New Roman"/>
                <a:cs typeface="Times New Roman"/>
              </a:rPr>
              <a:t>zorganizowaniu</a:t>
            </a:r>
            <a:r>
              <a:rPr lang="en-US">
                <a:solidFill>
                  <a:schemeClr val="bg1"/>
                </a:solidFill>
                <a:latin typeface="Times New Roman"/>
                <a:cs typeface="Times New Roman"/>
              </a:rPr>
              <a:t> </a:t>
            </a:r>
            <a:r>
              <a:rPr lang="en-US" err="1">
                <a:solidFill>
                  <a:schemeClr val="bg1"/>
                </a:solidFill>
                <a:latin typeface="Times New Roman"/>
                <a:cs typeface="Times New Roman"/>
              </a:rPr>
              <a:t>i</a:t>
            </a:r>
            <a:r>
              <a:rPr lang="en-US">
                <a:solidFill>
                  <a:schemeClr val="bg1"/>
                </a:solidFill>
                <a:latin typeface="Times New Roman"/>
                <a:cs typeface="Times New Roman"/>
              </a:rPr>
              <a:t> </a:t>
            </a:r>
            <a:r>
              <a:rPr lang="en-US" err="1">
                <a:solidFill>
                  <a:schemeClr val="bg1"/>
                </a:solidFill>
                <a:latin typeface="Times New Roman"/>
                <a:cs typeface="Times New Roman"/>
              </a:rPr>
              <a:t>nabraniu</a:t>
            </a:r>
            <a:r>
              <a:rPr lang="en-US">
                <a:solidFill>
                  <a:schemeClr val="bg1"/>
                </a:solidFill>
                <a:latin typeface="Times New Roman"/>
                <a:cs typeface="Times New Roman"/>
              </a:rPr>
              <a:t> </a:t>
            </a:r>
            <a:r>
              <a:rPr lang="en-US" err="1">
                <a:solidFill>
                  <a:schemeClr val="bg1"/>
                </a:solidFill>
                <a:latin typeface="Times New Roman"/>
                <a:cs typeface="Times New Roman"/>
              </a:rPr>
              <a:t>potrzebnych</a:t>
            </a:r>
            <a:r>
              <a:rPr lang="en-US">
                <a:solidFill>
                  <a:schemeClr val="bg1"/>
                </a:solidFill>
                <a:latin typeface="Times New Roman"/>
                <a:cs typeface="Times New Roman"/>
              </a:rPr>
              <a:t> </a:t>
            </a:r>
            <a:r>
              <a:rPr lang="en-US" err="1">
                <a:solidFill>
                  <a:schemeClr val="bg1"/>
                </a:solidFill>
                <a:latin typeface="Times New Roman"/>
                <a:cs typeface="Times New Roman"/>
              </a:rPr>
              <a:t>na</a:t>
            </a:r>
            <a:r>
              <a:rPr lang="en-US">
                <a:solidFill>
                  <a:schemeClr val="bg1"/>
                </a:solidFill>
                <a:latin typeface="Times New Roman"/>
                <a:cs typeface="Times New Roman"/>
              </a:rPr>
              <a:t> co </a:t>
            </a:r>
            <a:r>
              <a:rPr lang="en-US" err="1">
                <a:solidFill>
                  <a:schemeClr val="bg1"/>
                </a:solidFill>
                <a:latin typeface="Times New Roman"/>
                <a:cs typeface="Times New Roman"/>
              </a:rPr>
              <a:t>dzień</a:t>
            </a:r>
            <a:r>
              <a:rPr lang="en-US">
                <a:solidFill>
                  <a:schemeClr val="bg1"/>
                </a:solidFill>
                <a:latin typeface="Times New Roman"/>
                <a:cs typeface="Times New Roman"/>
              </a:rPr>
              <a:t> </a:t>
            </a:r>
            <a:r>
              <a:rPr lang="en-US" err="1">
                <a:solidFill>
                  <a:schemeClr val="bg1"/>
                </a:solidFill>
                <a:latin typeface="Times New Roman"/>
                <a:cs typeface="Times New Roman"/>
              </a:rPr>
              <a:t>nawyków</a:t>
            </a:r>
            <a:r>
              <a:rPr lang="en-US">
                <a:solidFill>
                  <a:schemeClr val="bg1"/>
                </a:solidFill>
                <a:latin typeface="Times New Roman"/>
                <a:cs typeface="Times New Roman"/>
              </a:rPr>
              <a:t> (</a:t>
            </a:r>
            <a:r>
              <a:rPr lang="en-US" err="1">
                <a:solidFill>
                  <a:schemeClr val="bg1"/>
                </a:solidFill>
                <a:latin typeface="Times New Roman"/>
                <a:cs typeface="Times New Roman"/>
              </a:rPr>
              <a:t>odrabianie</a:t>
            </a:r>
            <a:r>
              <a:rPr lang="en-US">
                <a:solidFill>
                  <a:schemeClr val="bg1"/>
                </a:solidFill>
                <a:latin typeface="Times New Roman"/>
                <a:cs typeface="Times New Roman"/>
              </a:rPr>
              <a:t> </a:t>
            </a:r>
            <a:r>
              <a:rPr lang="en-US" err="1">
                <a:solidFill>
                  <a:schemeClr val="bg1"/>
                </a:solidFill>
                <a:latin typeface="Times New Roman"/>
                <a:cs typeface="Times New Roman"/>
              </a:rPr>
              <a:t>zadań</a:t>
            </a:r>
            <a:r>
              <a:rPr lang="en-US">
                <a:solidFill>
                  <a:schemeClr val="bg1"/>
                </a:solidFill>
                <a:latin typeface="Times New Roman"/>
                <a:cs typeface="Times New Roman"/>
              </a:rPr>
              <a:t>, </a:t>
            </a:r>
            <a:r>
              <a:rPr lang="en-US" err="1">
                <a:solidFill>
                  <a:schemeClr val="bg1"/>
                </a:solidFill>
                <a:latin typeface="Times New Roman"/>
                <a:cs typeface="Times New Roman"/>
              </a:rPr>
              <a:t>pakowanie</a:t>
            </a:r>
            <a:r>
              <a:rPr lang="en-US">
                <a:solidFill>
                  <a:schemeClr val="bg1"/>
                </a:solidFill>
                <a:latin typeface="Times New Roman"/>
                <a:cs typeface="Times New Roman"/>
              </a:rPr>
              <a:t> </a:t>
            </a:r>
            <a:r>
              <a:rPr lang="en-US" err="1">
                <a:solidFill>
                  <a:schemeClr val="bg1"/>
                </a:solidFill>
                <a:latin typeface="Times New Roman"/>
                <a:cs typeface="Times New Roman"/>
              </a:rPr>
              <a:t>tornistra</a:t>
            </a:r>
            <a:r>
              <a:rPr lang="en-US">
                <a:solidFill>
                  <a:schemeClr val="bg1"/>
                </a:solidFill>
                <a:latin typeface="Times New Roman"/>
                <a:cs typeface="Times New Roman"/>
              </a:rPr>
              <a:t>, </a:t>
            </a:r>
            <a:r>
              <a:rPr lang="en-US" err="1">
                <a:solidFill>
                  <a:schemeClr val="bg1"/>
                </a:solidFill>
                <a:latin typeface="Times New Roman"/>
                <a:cs typeface="Times New Roman"/>
              </a:rPr>
              <a:t>ubieranie</a:t>
            </a:r>
            <a:r>
              <a:rPr lang="en-US">
                <a:solidFill>
                  <a:schemeClr val="bg1"/>
                </a:solidFill>
                <a:latin typeface="Times New Roman"/>
                <a:cs typeface="Times New Roman"/>
              </a:rPr>
              <a:t> </a:t>
            </a:r>
            <a:r>
              <a:rPr lang="en-US" err="1">
                <a:solidFill>
                  <a:schemeClr val="bg1"/>
                </a:solidFill>
                <a:latin typeface="Times New Roman"/>
                <a:cs typeface="Times New Roman"/>
              </a:rPr>
              <a:t>się</a:t>
            </a:r>
            <a:r>
              <a:rPr lang="en-US">
                <a:solidFill>
                  <a:schemeClr val="bg1"/>
                </a:solidFill>
                <a:latin typeface="Times New Roman"/>
                <a:cs typeface="Times New Roman"/>
              </a:rPr>
              <a:t> </a:t>
            </a:r>
            <a:r>
              <a:rPr lang="en-US" err="1">
                <a:solidFill>
                  <a:schemeClr val="bg1"/>
                </a:solidFill>
                <a:latin typeface="Times New Roman"/>
                <a:cs typeface="Times New Roman"/>
              </a:rPr>
              <a:t>itp</a:t>
            </a:r>
            <a:r>
              <a:rPr lang="en-US">
                <a:solidFill>
                  <a:schemeClr val="bg1"/>
                </a:solidFill>
                <a:latin typeface="Times New Roman"/>
                <a:cs typeface="Times New Roman"/>
              </a:rPr>
              <a:t>.) – </a:t>
            </a:r>
            <a:r>
              <a:rPr lang="en-US" err="1">
                <a:solidFill>
                  <a:schemeClr val="bg1"/>
                </a:solidFill>
                <a:latin typeface="Times New Roman"/>
                <a:cs typeface="Times New Roman"/>
              </a:rPr>
              <a:t>zamiast</a:t>
            </a:r>
            <a:r>
              <a:rPr lang="en-US">
                <a:solidFill>
                  <a:schemeClr val="bg1"/>
                </a:solidFill>
                <a:latin typeface="Times New Roman"/>
                <a:cs typeface="Times New Roman"/>
              </a:rPr>
              <a:t> je </a:t>
            </a:r>
            <a:r>
              <a:rPr lang="en-US" err="1">
                <a:solidFill>
                  <a:schemeClr val="bg1"/>
                </a:solidFill>
                <a:latin typeface="Times New Roman"/>
                <a:cs typeface="Times New Roman"/>
              </a:rPr>
              <a:t>wyręczać</a:t>
            </a:r>
            <a:r>
              <a:rPr lang="en-US">
                <a:solidFill>
                  <a:schemeClr val="bg1"/>
                </a:solidFill>
                <a:latin typeface="Times New Roman"/>
                <a:cs typeface="Times New Roman"/>
              </a:rPr>
              <a:t>;</a:t>
            </a:r>
          </a:p>
          <a:p>
            <a:pPr marL="285750" indent="-285750" algn="just">
              <a:spcBef>
                <a:spcPts val="0"/>
              </a:spcBef>
              <a:buFont typeface="Wingdings,Sans-Serif" charset="2"/>
              <a:buChar char="§"/>
            </a:pPr>
            <a:r>
              <a:rPr lang="en-US" err="1">
                <a:solidFill>
                  <a:schemeClr val="bg1"/>
                </a:solidFill>
                <a:latin typeface="Times New Roman"/>
                <a:cs typeface="Times New Roman"/>
              </a:rPr>
              <a:t>naucz</a:t>
            </a:r>
            <a:r>
              <a:rPr lang="en-US">
                <a:solidFill>
                  <a:schemeClr val="bg1"/>
                </a:solidFill>
                <a:latin typeface="Times New Roman"/>
                <a:cs typeface="Times New Roman"/>
              </a:rPr>
              <a:t> </a:t>
            </a:r>
            <a:r>
              <a:rPr lang="en-US" err="1">
                <a:solidFill>
                  <a:schemeClr val="bg1"/>
                </a:solidFill>
                <a:latin typeface="Times New Roman"/>
                <a:cs typeface="Times New Roman"/>
              </a:rPr>
              <a:t>regularności</a:t>
            </a:r>
            <a:r>
              <a:rPr lang="en-US">
                <a:solidFill>
                  <a:schemeClr val="bg1"/>
                </a:solidFill>
                <a:latin typeface="Times New Roman"/>
                <a:cs typeface="Times New Roman"/>
              </a:rPr>
              <a:t> w </a:t>
            </a:r>
            <a:r>
              <a:rPr lang="en-US" err="1">
                <a:solidFill>
                  <a:schemeClr val="bg1"/>
                </a:solidFill>
                <a:latin typeface="Times New Roman"/>
                <a:cs typeface="Times New Roman"/>
              </a:rPr>
              <a:t>pracy</a:t>
            </a:r>
            <a:r>
              <a:rPr lang="en-US">
                <a:solidFill>
                  <a:schemeClr val="bg1"/>
                </a:solidFill>
                <a:latin typeface="Times New Roman"/>
                <a:cs typeface="Times New Roman"/>
              </a:rPr>
              <a:t> </a:t>
            </a:r>
            <a:r>
              <a:rPr lang="en-US" err="1">
                <a:solidFill>
                  <a:schemeClr val="bg1"/>
                </a:solidFill>
                <a:latin typeface="Times New Roman"/>
                <a:cs typeface="Times New Roman"/>
              </a:rPr>
              <a:t>i</a:t>
            </a:r>
            <a:r>
              <a:rPr lang="en-US">
                <a:solidFill>
                  <a:schemeClr val="bg1"/>
                </a:solidFill>
                <a:latin typeface="Times New Roman"/>
                <a:cs typeface="Times New Roman"/>
              </a:rPr>
              <a:t> </a:t>
            </a:r>
            <a:r>
              <a:rPr lang="en-US" err="1">
                <a:solidFill>
                  <a:schemeClr val="bg1"/>
                </a:solidFill>
                <a:latin typeface="Times New Roman"/>
                <a:cs typeface="Times New Roman"/>
              </a:rPr>
              <a:t>nauce</a:t>
            </a:r>
            <a:r>
              <a:rPr lang="en-US">
                <a:solidFill>
                  <a:schemeClr val="bg1"/>
                </a:solidFill>
                <a:latin typeface="Times New Roman"/>
                <a:cs typeface="Times New Roman"/>
              </a:rPr>
              <a:t> – </a:t>
            </a:r>
            <a:r>
              <a:rPr lang="en-US" err="1">
                <a:solidFill>
                  <a:schemeClr val="bg1"/>
                </a:solidFill>
                <a:latin typeface="Times New Roman"/>
                <a:cs typeface="Times New Roman"/>
              </a:rPr>
              <a:t>zamiast</a:t>
            </a:r>
            <a:r>
              <a:rPr lang="en-US">
                <a:solidFill>
                  <a:schemeClr val="bg1"/>
                </a:solidFill>
                <a:latin typeface="Times New Roman"/>
                <a:cs typeface="Times New Roman"/>
              </a:rPr>
              <a:t> </a:t>
            </a:r>
            <a:r>
              <a:rPr lang="en-US" err="1">
                <a:solidFill>
                  <a:schemeClr val="bg1"/>
                </a:solidFill>
                <a:latin typeface="Times New Roman"/>
                <a:cs typeface="Times New Roman"/>
              </a:rPr>
              <a:t>skokowego</a:t>
            </a:r>
            <a:r>
              <a:rPr lang="en-US">
                <a:solidFill>
                  <a:schemeClr val="bg1"/>
                </a:solidFill>
                <a:latin typeface="Times New Roman"/>
                <a:cs typeface="Times New Roman"/>
              </a:rPr>
              <a:t> </a:t>
            </a:r>
            <a:r>
              <a:rPr lang="en-US" err="1">
                <a:solidFill>
                  <a:schemeClr val="bg1"/>
                </a:solidFill>
                <a:latin typeface="Times New Roman"/>
                <a:cs typeface="Times New Roman"/>
              </a:rPr>
              <a:t>nadrabiania</a:t>
            </a:r>
            <a:r>
              <a:rPr lang="en-US">
                <a:solidFill>
                  <a:schemeClr val="bg1"/>
                </a:solidFill>
                <a:latin typeface="Times New Roman"/>
                <a:cs typeface="Times New Roman"/>
              </a:rPr>
              <a:t> </a:t>
            </a:r>
            <a:r>
              <a:rPr lang="en-US" err="1">
                <a:solidFill>
                  <a:schemeClr val="bg1"/>
                </a:solidFill>
                <a:latin typeface="Times New Roman"/>
                <a:cs typeface="Times New Roman"/>
              </a:rPr>
              <a:t>zaległości</a:t>
            </a:r>
            <a:r>
              <a:rPr lang="en-US">
                <a:solidFill>
                  <a:schemeClr val="bg1"/>
                </a:solidFill>
                <a:latin typeface="Times New Roman"/>
                <a:cs typeface="Times New Roman"/>
              </a:rPr>
              <a:t>;</a:t>
            </a:r>
          </a:p>
          <a:p>
            <a:pPr marL="285750" indent="-285750" algn="just">
              <a:spcBef>
                <a:spcPts val="0"/>
              </a:spcBef>
              <a:buFont typeface="Wingdings,Sans-Serif" charset="2"/>
              <a:buChar char="§"/>
            </a:pPr>
            <a:r>
              <a:rPr lang="pl-PL">
                <a:solidFill>
                  <a:schemeClr val="bg1"/>
                </a:solidFill>
                <a:latin typeface="Times New Roman"/>
                <a:cs typeface="Times New Roman"/>
              </a:rPr>
              <a:t>bądź wobec niego konsekwentny, ciepły i sympatyczny – zamiast obojętny i zajęty „czymś ważniejszym”, poświęć mu czas i uwagę – zamiast wierzyć, że wszystko przyjdzie samo, pozwól mu uwierzyć w siebie.     </a:t>
            </a:r>
            <a:endParaRPr lang="en-US">
              <a:solidFill>
                <a:schemeClr val="bg1"/>
              </a:solidFill>
              <a:latin typeface="Times New Roman"/>
              <a:cs typeface="Times New Roman"/>
            </a:endParaRPr>
          </a:p>
          <a:p>
            <a:pPr marL="285750" indent="-285750" algn="just">
              <a:spcBef>
                <a:spcPct val="0"/>
              </a:spcBef>
              <a:buFont typeface="Arial" charset="2"/>
              <a:buChar char="•"/>
            </a:pPr>
            <a:r>
              <a:rPr lang="pl-PL">
                <a:solidFill>
                  <a:schemeClr val="bg1"/>
                </a:solidFill>
                <a:latin typeface="Times New Roman"/>
                <a:cs typeface="Times New Roman"/>
              </a:rPr>
              <a:t>Przyznaj mu prawo  do błędów i wspieraj w ich poprawianiu – zamiast żądać doskonałości od pierwszego razu.</a:t>
            </a:r>
          </a:p>
          <a:p>
            <a:pPr marL="285750" indent="-285750">
              <a:lnSpc>
                <a:spcPct val="90000"/>
              </a:lnSpc>
              <a:buFont typeface="Wingdings 3" charset="2"/>
              <a:buChar char=""/>
            </a:pPr>
            <a:endParaRPr lang="en-US" sz="1000">
              <a:solidFill>
                <a:schemeClr val="bg1"/>
              </a:solidFill>
            </a:endParaRPr>
          </a:p>
        </p:txBody>
      </p:sp>
      <p:pic>
        <p:nvPicPr>
          <p:cNvPr id="5" name="Obraz 4" descr="Pszczoła z rysunku z ołówkiem">
            <a:extLst>
              <a:ext uri="{FF2B5EF4-FFF2-40B4-BE49-F238E27FC236}">
                <a16:creationId xmlns:a16="http://schemas.microsoft.com/office/drawing/2014/main" id="{66C5924A-3FBE-0E77-8837-32B904555D83}"/>
              </a:ext>
            </a:extLst>
          </p:cNvPr>
          <p:cNvPicPr>
            <a:picLocks noChangeAspect="1"/>
          </p:cNvPicPr>
          <p:nvPr/>
        </p:nvPicPr>
        <p:blipFill>
          <a:blip r:embed="rId7"/>
          <a:stretch>
            <a:fillRect/>
          </a:stretch>
        </p:blipFill>
        <p:spPr>
          <a:xfrm>
            <a:off x="9481119" y="357531"/>
            <a:ext cx="2211368" cy="2352161"/>
          </a:xfrm>
          <a:prstGeom prst="rect">
            <a:avLst/>
          </a:prstGeom>
          <a:effectLst/>
        </p:spPr>
      </p:pic>
      <p:pic>
        <p:nvPicPr>
          <p:cNvPr id="6" name="Obraz 5" descr="Obraz zawierający Grafika, Czcionka, kreskówka, projekt graficzny&#10;&#10;Opis wygenerowany automatycznie">
            <a:extLst>
              <a:ext uri="{FF2B5EF4-FFF2-40B4-BE49-F238E27FC236}">
                <a16:creationId xmlns:a16="http://schemas.microsoft.com/office/drawing/2014/main" id="{A576E519-52E8-8016-4934-7C16DA080B2A}"/>
              </a:ext>
            </a:extLst>
          </p:cNvPr>
          <p:cNvPicPr>
            <a:picLocks noChangeAspect="1"/>
          </p:cNvPicPr>
          <p:nvPr/>
        </p:nvPicPr>
        <p:blipFill>
          <a:blip r:embed="rId8"/>
          <a:stretch>
            <a:fillRect/>
          </a:stretch>
        </p:blipFill>
        <p:spPr>
          <a:xfrm>
            <a:off x="8441309" y="2618509"/>
            <a:ext cx="2906292" cy="4114800"/>
          </a:xfrm>
          <a:prstGeom prst="rect">
            <a:avLst/>
          </a:prstGeom>
        </p:spPr>
      </p:pic>
    </p:spTree>
    <p:extLst>
      <p:ext uri="{BB962C8B-B14F-4D97-AF65-F5344CB8AC3E}">
        <p14:creationId xmlns:p14="http://schemas.microsoft.com/office/powerpoint/2010/main" val="31760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7B6323F-75FD-4FFA-950D-6D013A6DC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 name="Picture 11">
            <a:extLst>
              <a:ext uri="{FF2B5EF4-FFF2-40B4-BE49-F238E27FC236}">
                <a16:creationId xmlns:a16="http://schemas.microsoft.com/office/drawing/2014/main" id="{DA2C34EF-101A-44FE-8A31-E0A7F4776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 name="Oval 13">
            <a:extLst>
              <a:ext uri="{FF2B5EF4-FFF2-40B4-BE49-F238E27FC236}">
                <a16:creationId xmlns:a16="http://schemas.microsoft.com/office/drawing/2014/main" id="{5C86EC89-02DB-4384-8A63-0EFFEFD1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1" name="Picture 15">
            <a:extLst>
              <a:ext uri="{FF2B5EF4-FFF2-40B4-BE49-F238E27FC236}">
                <a16:creationId xmlns:a16="http://schemas.microsoft.com/office/drawing/2014/main" id="{54BB1565-EB36-4D75-8888-72796286D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 name="Picture 17">
            <a:extLst>
              <a:ext uri="{FF2B5EF4-FFF2-40B4-BE49-F238E27FC236}">
                <a16:creationId xmlns:a16="http://schemas.microsoft.com/office/drawing/2014/main" id="{871DF8C3-722E-49D1-87D5-E0FB1D6409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5" name="Rectangle 19">
            <a:extLst>
              <a:ext uri="{FF2B5EF4-FFF2-40B4-BE49-F238E27FC236}">
                <a16:creationId xmlns:a16="http://schemas.microsoft.com/office/drawing/2014/main" id="{93E59372-1F66-480B-ADD0-8000A0547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7">
            <a:extLst>
              <a:ext uri="{FF2B5EF4-FFF2-40B4-BE49-F238E27FC236}">
                <a16:creationId xmlns:a16="http://schemas.microsoft.com/office/drawing/2014/main" id="{27ED9C6F-41DF-4D9F-BA1A-51F35214C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ytuł 1">
            <a:extLst>
              <a:ext uri="{FF2B5EF4-FFF2-40B4-BE49-F238E27FC236}">
                <a16:creationId xmlns:a16="http://schemas.microsoft.com/office/drawing/2014/main" id="{0C94517D-0988-0E2A-F4FD-36A6A9CF7CD7}"/>
              </a:ext>
            </a:extLst>
          </p:cNvPr>
          <p:cNvSpPr>
            <a:spLocks noGrp="1"/>
          </p:cNvSpPr>
          <p:nvPr>
            <p:ph type="title"/>
          </p:nvPr>
        </p:nvSpPr>
        <p:spPr>
          <a:xfrm>
            <a:off x="646111" y="452718"/>
            <a:ext cx="9404723" cy="1180711"/>
          </a:xfrm>
        </p:spPr>
        <p:txBody>
          <a:bodyPr vert="horz" lIns="91440" tIns="45720" rIns="91440" bIns="45720" rtlCol="0" anchor="t">
            <a:normAutofit/>
          </a:bodyPr>
          <a:lstStyle/>
          <a:p>
            <a:r>
              <a:rPr lang="en-US" sz="2800" err="1"/>
              <a:t>Rozwijaj</a:t>
            </a:r>
            <a:r>
              <a:rPr lang="en-US" sz="2800"/>
              <a:t> w </a:t>
            </a:r>
            <a:r>
              <a:rPr lang="en-US" sz="2800" err="1"/>
              <a:t>swoim</a:t>
            </a:r>
            <a:r>
              <a:rPr lang="en-US" sz="2800"/>
              <a:t> </a:t>
            </a:r>
            <a:r>
              <a:rPr lang="en-US" sz="2800" err="1"/>
              <a:t>dziecku</a:t>
            </a:r>
            <a:r>
              <a:rPr lang="en-US" sz="2800"/>
              <a:t> </a:t>
            </a:r>
            <a:r>
              <a:rPr lang="en-US" sz="2800" err="1"/>
              <a:t>odpowiedzialność</a:t>
            </a:r>
            <a:r>
              <a:rPr lang="en-US" sz="2800"/>
              <a:t>, </a:t>
            </a:r>
            <a:r>
              <a:rPr lang="en-US" sz="2800" err="1"/>
              <a:t>wyrabiaj</a:t>
            </a:r>
            <a:r>
              <a:rPr lang="en-US" sz="2800"/>
              <a:t> </a:t>
            </a:r>
            <a:r>
              <a:rPr lang="en-US" sz="2800" err="1"/>
              <a:t>poczucie</a:t>
            </a:r>
            <a:r>
              <a:rPr lang="en-US" sz="2800"/>
              <a:t> </a:t>
            </a:r>
            <a:r>
              <a:rPr lang="en-US" sz="2800" err="1"/>
              <a:t>obowiązku</a:t>
            </a:r>
            <a:r>
              <a:rPr lang="en-US" sz="2800"/>
              <a:t>, </a:t>
            </a:r>
            <a:r>
              <a:rPr lang="en-US" sz="2800" err="1"/>
              <a:t>naucz</a:t>
            </a:r>
            <a:r>
              <a:rPr lang="en-US" sz="2800"/>
              <a:t> je:</a:t>
            </a:r>
            <a:endParaRPr lang="en-US" sz="4200" err="1"/>
          </a:p>
        </p:txBody>
      </p:sp>
      <p:sp>
        <p:nvSpPr>
          <p:cNvPr id="19" name="Rectangle 23">
            <a:extLst>
              <a:ext uri="{FF2B5EF4-FFF2-40B4-BE49-F238E27FC236}">
                <a16:creationId xmlns:a16="http://schemas.microsoft.com/office/drawing/2014/main" id="{30229322-788F-4D9D-B670-83490ECE4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ADF4A6DD-CB54-40FE-922D-F885BAA4E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Symbol zastępczy tekstu 2">
            <a:extLst>
              <a:ext uri="{FF2B5EF4-FFF2-40B4-BE49-F238E27FC236}">
                <a16:creationId xmlns:a16="http://schemas.microsoft.com/office/drawing/2014/main" id="{6B1E978E-9A9F-C198-BB88-E3000BCEDB03}"/>
              </a:ext>
            </a:extLst>
          </p:cNvPr>
          <p:cNvSpPr>
            <a:spLocks noGrp="1"/>
          </p:cNvSpPr>
          <p:nvPr>
            <p:ph type="body" sz="half" idx="2"/>
          </p:nvPr>
        </p:nvSpPr>
        <p:spPr>
          <a:xfrm>
            <a:off x="643856" y="2500656"/>
            <a:ext cx="7152860" cy="4094920"/>
          </a:xfrm>
        </p:spPr>
        <p:txBody>
          <a:bodyPr vert="horz" lIns="91440" tIns="45720" rIns="91440" bIns="45720" rtlCol="0">
            <a:normAutofit lnSpcReduction="10000"/>
          </a:bodyPr>
          <a:lstStyle/>
          <a:p>
            <a:pPr marL="285750" indent="-285750" algn="just">
              <a:spcBef>
                <a:spcPts val="0"/>
              </a:spcBef>
              <a:buFont typeface="Wingdings,Sans-Serif" charset="2"/>
              <a:buChar char="§"/>
            </a:pPr>
            <a:r>
              <a:rPr lang="en-US" sz="2000" err="1">
                <a:solidFill>
                  <a:schemeClr val="bg1"/>
                </a:solidFill>
                <a:latin typeface="Times New Roman"/>
                <a:cs typeface="Times New Roman"/>
              </a:rPr>
              <a:t>samodzielnie</a:t>
            </a:r>
            <a:r>
              <a:rPr lang="en-US" sz="2000">
                <a:solidFill>
                  <a:schemeClr val="bg1"/>
                </a:solidFill>
                <a:latin typeface="Times New Roman"/>
                <a:cs typeface="Times New Roman"/>
              </a:rPr>
              <a:t> </a:t>
            </a:r>
            <a:r>
              <a:rPr lang="en-US" sz="2000" err="1">
                <a:solidFill>
                  <a:schemeClr val="bg1"/>
                </a:solidFill>
                <a:latin typeface="Times New Roman"/>
                <a:cs typeface="Times New Roman"/>
              </a:rPr>
              <a:t>się</a:t>
            </a:r>
            <a:r>
              <a:rPr lang="en-US" sz="2000">
                <a:solidFill>
                  <a:schemeClr val="bg1"/>
                </a:solidFill>
                <a:latin typeface="Times New Roman"/>
                <a:cs typeface="Times New Roman"/>
              </a:rPr>
              <a:t> </a:t>
            </a:r>
            <a:r>
              <a:rPr lang="en-US" sz="2000" err="1">
                <a:solidFill>
                  <a:schemeClr val="bg1"/>
                </a:solidFill>
                <a:latin typeface="Times New Roman"/>
                <a:cs typeface="Times New Roman"/>
              </a:rPr>
              <a:t>ubrać</a:t>
            </a:r>
            <a:r>
              <a:rPr lang="en-US" sz="2000">
                <a:solidFill>
                  <a:schemeClr val="bg1"/>
                </a:solidFill>
                <a:latin typeface="Times New Roman"/>
                <a:cs typeface="Times New Roman"/>
              </a:rPr>
              <a:t> </a:t>
            </a:r>
            <a:r>
              <a:rPr lang="en-US" sz="2000" err="1">
                <a:solidFill>
                  <a:schemeClr val="bg1"/>
                </a:solidFill>
                <a:latin typeface="Times New Roman"/>
                <a:cs typeface="Times New Roman"/>
              </a:rPr>
              <a:t>i</a:t>
            </a:r>
            <a:r>
              <a:rPr lang="en-US" sz="2000">
                <a:solidFill>
                  <a:schemeClr val="bg1"/>
                </a:solidFill>
                <a:latin typeface="Times New Roman"/>
                <a:cs typeface="Times New Roman"/>
              </a:rPr>
              <a:t> </a:t>
            </a:r>
            <a:r>
              <a:rPr lang="en-US" sz="2000" err="1">
                <a:solidFill>
                  <a:schemeClr val="bg1"/>
                </a:solidFill>
                <a:latin typeface="Times New Roman"/>
                <a:cs typeface="Times New Roman"/>
              </a:rPr>
              <a:t>rozebrać</a:t>
            </a:r>
            <a:r>
              <a:rPr lang="en-US" sz="2000">
                <a:solidFill>
                  <a:schemeClr val="bg1"/>
                </a:solidFill>
                <a:latin typeface="Times New Roman"/>
                <a:cs typeface="Times New Roman"/>
              </a:rPr>
              <a:t>, a </a:t>
            </a:r>
            <a:r>
              <a:rPr lang="en-US" sz="2000" err="1">
                <a:solidFill>
                  <a:schemeClr val="bg1"/>
                </a:solidFill>
                <a:latin typeface="Times New Roman"/>
                <a:cs typeface="Times New Roman"/>
              </a:rPr>
              <a:t>nawet</a:t>
            </a:r>
            <a:r>
              <a:rPr lang="en-US" sz="2000">
                <a:solidFill>
                  <a:schemeClr val="bg1"/>
                </a:solidFill>
                <a:latin typeface="Times New Roman"/>
                <a:cs typeface="Times New Roman"/>
              </a:rPr>
              <a:t> </a:t>
            </a:r>
            <a:r>
              <a:rPr lang="en-US" sz="2000" err="1">
                <a:solidFill>
                  <a:schemeClr val="bg1"/>
                </a:solidFill>
                <a:latin typeface="Times New Roman"/>
                <a:cs typeface="Times New Roman"/>
              </a:rPr>
              <a:t>zawiązać</a:t>
            </a:r>
            <a:r>
              <a:rPr lang="en-US" sz="2000">
                <a:solidFill>
                  <a:schemeClr val="bg1"/>
                </a:solidFill>
                <a:latin typeface="Times New Roman"/>
                <a:cs typeface="Times New Roman"/>
              </a:rPr>
              <a:t> </a:t>
            </a:r>
            <a:r>
              <a:rPr lang="en-US" sz="2000" err="1">
                <a:solidFill>
                  <a:schemeClr val="bg1"/>
                </a:solidFill>
                <a:latin typeface="Times New Roman"/>
                <a:cs typeface="Times New Roman"/>
              </a:rPr>
              <a:t>sznurówki</a:t>
            </a:r>
            <a:r>
              <a:rPr lang="en-US" sz="2000">
                <a:solidFill>
                  <a:schemeClr val="bg1"/>
                </a:solidFill>
                <a:latin typeface="Times New Roman"/>
                <a:cs typeface="Times New Roman"/>
              </a:rPr>
              <a:t>;</a:t>
            </a:r>
            <a:endParaRPr lang="pl-PL" sz="2000">
              <a:solidFill>
                <a:schemeClr val="bg1"/>
              </a:solidFill>
              <a:latin typeface="Times New Roman"/>
              <a:cs typeface="Times New Roman"/>
            </a:endParaRPr>
          </a:p>
          <a:p>
            <a:pPr marL="285750" indent="-285750" algn="just">
              <a:spcBef>
                <a:spcPts val="0"/>
              </a:spcBef>
              <a:buFont typeface="Wingdings,Sans-Serif" charset="2"/>
              <a:buChar char="§"/>
            </a:pPr>
            <a:r>
              <a:rPr lang="en-US" sz="2000" err="1">
                <a:solidFill>
                  <a:schemeClr val="bg1"/>
                </a:solidFill>
                <a:latin typeface="Times New Roman"/>
                <a:cs typeface="Times New Roman"/>
              </a:rPr>
              <a:t>samodzielnie</a:t>
            </a:r>
            <a:r>
              <a:rPr lang="en-US" sz="2000">
                <a:solidFill>
                  <a:schemeClr val="bg1"/>
                </a:solidFill>
                <a:latin typeface="Times New Roman"/>
                <a:cs typeface="Times New Roman"/>
              </a:rPr>
              <a:t> </a:t>
            </a:r>
            <a:r>
              <a:rPr lang="en-US" sz="2000" err="1">
                <a:solidFill>
                  <a:schemeClr val="bg1"/>
                </a:solidFill>
                <a:latin typeface="Times New Roman"/>
                <a:cs typeface="Times New Roman"/>
              </a:rPr>
              <a:t>i</a:t>
            </a:r>
            <a:r>
              <a:rPr lang="en-US" sz="2000">
                <a:solidFill>
                  <a:schemeClr val="bg1"/>
                </a:solidFill>
                <a:latin typeface="Times New Roman"/>
                <a:cs typeface="Times New Roman"/>
              </a:rPr>
              <a:t> </a:t>
            </a:r>
            <a:r>
              <a:rPr lang="en-US" sz="2000" err="1">
                <a:solidFill>
                  <a:schemeClr val="bg1"/>
                </a:solidFill>
                <a:latin typeface="Times New Roman"/>
                <a:cs typeface="Times New Roman"/>
              </a:rPr>
              <a:t>kulturalnie</a:t>
            </a:r>
            <a:r>
              <a:rPr lang="en-US" sz="2000">
                <a:solidFill>
                  <a:schemeClr val="bg1"/>
                </a:solidFill>
                <a:latin typeface="Times New Roman"/>
                <a:cs typeface="Times New Roman"/>
              </a:rPr>
              <a:t> </a:t>
            </a:r>
            <a:r>
              <a:rPr lang="en-US" sz="2000" err="1">
                <a:solidFill>
                  <a:schemeClr val="bg1"/>
                </a:solidFill>
                <a:latin typeface="Times New Roman"/>
                <a:cs typeface="Times New Roman"/>
              </a:rPr>
              <a:t>korzystać</a:t>
            </a:r>
            <a:r>
              <a:rPr lang="en-US" sz="2000">
                <a:solidFill>
                  <a:schemeClr val="bg1"/>
                </a:solidFill>
                <a:latin typeface="Times New Roman"/>
                <a:cs typeface="Times New Roman"/>
              </a:rPr>
              <a:t> z </a:t>
            </a:r>
            <a:r>
              <a:rPr lang="en-US" sz="2000" err="1">
                <a:solidFill>
                  <a:schemeClr val="bg1"/>
                </a:solidFill>
                <a:latin typeface="Times New Roman"/>
                <a:cs typeface="Times New Roman"/>
              </a:rPr>
              <a:t>toalety</a:t>
            </a:r>
            <a:r>
              <a:rPr lang="en-US" sz="2000">
                <a:solidFill>
                  <a:schemeClr val="bg1"/>
                </a:solidFill>
                <a:latin typeface="Times New Roman"/>
                <a:cs typeface="Times New Roman"/>
              </a:rPr>
              <a:t>;</a:t>
            </a:r>
            <a:endParaRPr lang="pl-PL" sz="2000">
              <a:solidFill>
                <a:schemeClr val="bg1"/>
              </a:solidFill>
              <a:latin typeface="Times New Roman"/>
              <a:cs typeface="Times New Roman"/>
            </a:endParaRPr>
          </a:p>
          <a:p>
            <a:pPr marL="285750" indent="-285750" algn="just">
              <a:spcBef>
                <a:spcPts val="0"/>
              </a:spcBef>
              <a:buFont typeface="Wingdings,Sans-Serif" charset="2"/>
              <a:buChar char="§"/>
            </a:pPr>
            <a:r>
              <a:rPr lang="en-US" sz="2000" err="1">
                <a:solidFill>
                  <a:schemeClr val="bg1"/>
                </a:solidFill>
                <a:latin typeface="Times New Roman"/>
                <a:cs typeface="Times New Roman"/>
              </a:rPr>
              <a:t>zapakować</a:t>
            </a:r>
            <a:r>
              <a:rPr lang="en-US" sz="2000">
                <a:solidFill>
                  <a:schemeClr val="bg1"/>
                </a:solidFill>
                <a:latin typeface="Times New Roman"/>
                <a:cs typeface="Times New Roman"/>
              </a:rPr>
              <a:t> do </a:t>
            </a:r>
            <a:r>
              <a:rPr lang="en-US" sz="2000" err="1">
                <a:solidFill>
                  <a:schemeClr val="bg1"/>
                </a:solidFill>
                <a:latin typeface="Times New Roman"/>
                <a:cs typeface="Times New Roman"/>
              </a:rPr>
              <a:t>tornistra</a:t>
            </a:r>
            <a:r>
              <a:rPr lang="en-US" sz="2000">
                <a:solidFill>
                  <a:schemeClr val="bg1"/>
                </a:solidFill>
                <a:latin typeface="Times New Roman"/>
                <a:cs typeface="Times New Roman"/>
              </a:rPr>
              <a:t> </a:t>
            </a:r>
            <a:r>
              <a:rPr lang="en-US" sz="2000" err="1">
                <a:solidFill>
                  <a:schemeClr val="bg1"/>
                </a:solidFill>
                <a:latin typeface="Times New Roman"/>
                <a:cs typeface="Times New Roman"/>
              </a:rPr>
              <a:t>wszystkie</a:t>
            </a:r>
            <a:r>
              <a:rPr lang="en-US" sz="2000">
                <a:solidFill>
                  <a:schemeClr val="bg1"/>
                </a:solidFill>
                <a:latin typeface="Times New Roman"/>
                <a:cs typeface="Times New Roman"/>
              </a:rPr>
              <a:t> </a:t>
            </a:r>
            <a:r>
              <a:rPr lang="en-US" sz="2000" err="1">
                <a:solidFill>
                  <a:schemeClr val="bg1"/>
                </a:solidFill>
                <a:latin typeface="Times New Roman"/>
                <a:cs typeface="Times New Roman"/>
              </a:rPr>
              <a:t>potrzebne</a:t>
            </a:r>
            <a:r>
              <a:rPr lang="en-US" sz="2000">
                <a:solidFill>
                  <a:schemeClr val="bg1"/>
                </a:solidFill>
                <a:latin typeface="Times New Roman"/>
                <a:cs typeface="Times New Roman"/>
              </a:rPr>
              <a:t> </a:t>
            </a:r>
            <a:r>
              <a:rPr lang="en-US" sz="2000" err="1">
                <a:solidFill>
                  <a:schemeClr val="bg1"/>
                </a:solidFill>
                <a:latin typeface="Times New Roman"/>
                <a:cs typeface="Times New Roman"/>
              </a:rPr>
              <a:t>rzeczy</a:t>
            </a:r>
            <a:r>
              <a:rPr lang="en-US" sz="2000">
                <a:solidFill>
                  <a:schemeClr val="bg1"/>
                </a:solidFill>
                <a:latin typeface="Times New Roman"/>
                <a:cs typeface="Times New Roman"/>
              </a:rPr>
              <a:t>;</a:t>
            </a:r>
            <a:endParaRPr lang="pl-PL" sz="2000">
              <a:solidFill>
                <a:schemeClr val="bg1"/>
              </a:solidFill>
              <a:latin typeface="Times New Roman"/>
              <a:cs typeface="Times New Roman"/>
            </a:endParaRPr>
          </a:p>
          <a:p>
            <a:pPr marL="285750" indent="-285750" algn="just">
              <a:spcBef>
                <a:spcPts val="0"/>
              </a:spcBef>
              <a:buFont typeface="Wingdings,Sans-Serif" charset="2"/>
              <a:buChar char="§"/>
            </a:pPr>
            <a:r>
              <a:rPr lang="en-US" sz="2000" err="1">
                <a:solidFill>
                  <a:schemeClr val="bg1"/>
                </a:solidFill>
                <a:latin typeface="Times New Roman"/>
                <a:cs typeface="Times New Roman"/>
              </a:rPr>
              <a:t>właściwie</a:t>
            </a:r>
            <a:r>
              <a:rPr lang="en-US" sz="2000">
                <a:solidFill>
                  <a:schemeClr val="bg1"/>
                </a:solidFill>
                <a:latin typeface="Times New Roman"/>
                <a:cs typeface="Times New Roman"/>
              </a:rPr>
              <a:t> </a:t>
            </a:r>
            <a:r>
              <a:rPr lang="en-US" sz="2000" err="1">
                <a:solidFill>
                  <a:schemeClr val="bg1"/>
                </a:solidFill>
                <a:latin typeface="Times New Roman"/>
                <a:cs typeface="Times New Roman"/>
              </a:rPr>
              <a:t>trzymać</a:t>
            </a:r>
            <a:r>
              <a:rPr lang="en-US" sz="2000">
                <a:solidFill>
                  <a:schemeClr val="bg1"/>
                </a:solidFill>
                <a:latin typeface="Times New Roman"/>
                <a:cs typeface="Times New Roman"/>
              </a:rPr>
              <a:t> </a:t>
            </a:r>
            <a:r>
              <a:rPr lang="en-US" sz="2000" err="1">
                <a:solidFill>
                  <a:schemeClr val="bg1"/>
                </a:solidFill>
                <a:latin typeface="Times New Roman"/>
                <a:cs typeface="Times New Roman"/>
              </a:rPr>
              <a:t>kredkę</a:t>
            </a:r>
            <a:r>
              <a:rPr lang="en-US" sz="2000">
                <a:solidFill>
                  <a:schemeClr val="bg1"/>
                </a:solidFill>
                <a:latin typeface="Times New Roman"/>
                <a:cs typeface="Times New Roman"/>
              </a:rPr>
              <a:t>, </a:t>
            </a:r>
            <a:r>
              <a:rPr lang="en-US" sz="2000" err="1">
                <a:solidFill>
                  <a:schemeClr val="bg1"/>
                </a:solidFill>
                <a:latin typeface="Times New Roman"/>
                <a:cs typeface="Times New Roman"/>
              </a:rPr>
              <a:t>ołówek</a:t>
            </a:r>
            <a:r>
              <a:rPr lang="en-US" sz="2000">
                <a:solidFill>
                  <a:schemeClr val="bg1"/>
                </a:solidFill>
                <a:latin typeface="Times New Roman"/>
                <a:cs typeface="Times New Roman"/>
              </a:rPr>
              <a:t> </a:t>
            </a:r>
            <a:r>
              <a:rPr lang="en-US" sz="2000" err="1">
                <a:solidFill>
                  <a:schemeClr val="bg1"/>
                </a:solidFill>
                <a:latin typeface="Times New Roman"/>
                <a:cs typeface="Times New Roman"/>
              </a:rPr>
              <a:t>oraz</a:t>
            </a:r>
            <a:r>
              <a:rPr lang="en-US" sz="2000">
                <a:solidFill>
                  <a:schemeClr val="bg1"/>
                </a:solidFill>
                <a:latin typeface="Times New Roman"/>
                <a:cs typeface="Times New Roman"/>
              </a:rPr>
              <a:t> </a:t>
            </a:r>
            <a:r>
              <a:rPr lang="en-US" sz="2000" err="1">
                <a:solidFill>
                  <a:schemeClr val="bg1"/>
                </a:solidFill>
                <a:latin typeface="Times New Roman"/>
                <a:cs typeface="Times New Roman"/>
              </a:rPr>
              <a:t>nożyczki</a:t>
            </a:r>
            <a:r>
              <a:rPr lang="en-US" sz="2000">
                <a:solidFill>
                  <a:schemeClr val="bg1"/>
                </a:solidFill>
                <a:latin typeface="Times New Roman"/>
                <a:cs typeface="Times New Roman"/>
              </a:rPr>
              <a:t>;</a:t>
            </a:r>
            <a:endParaRPr lang="pl-PL" sz="2000">
              <a:solidFill>
                <a:schemeClr val="bg1"/>
              </a:solidFill>
              <a:latin typeface="Times New Roman"/>
              <a:cs typeface="Times New Roman"/>
            </a:endParaRPr>
          </a:p>
          <a:p>
            <a:pPr marL="285750" indent="-285750" algn="just">
              <a:spcBef>
                <a:spcPts val="0"/>
              </a:spcBef>
              <a:buFont typeface="Wingdings,Sans-Serif" charset="2"/>
              <a:buChar char="§"/>
            </a:pPr>
            <a:r>
              <a:rPr lang="en-US" sz="2000" err="1">
                <a:solidFill>
                  <a:schemeClr val="bg1"/>
                </a:solidFill>
                <a:latin typeface="Times New Roman"/>
                <a:cs typeface="Times New Roman"/>
              </a:rPr>
              <a:t>rysować</a:t>
            </a:r>
            <a:r>
              <a:rPr lang="en-US" sz="2000">
                <a:solidFill>
                  <a:schemeClr val="bg1"/>
                </a:solidFill>
                <a:latin typeface="Times New Roman"/>
                <a:cs typeface="Times New Roman"/>
              </a:rPr>
              <a:t> </a:t>
            </a:r>
            <a:r>
              <a:rPr lang="en-US" sz="2000" err="1">
                <a:solidFill>
                  <a:schemeClr val="bg1"/>
                </a:solidFill>
                <a:latin typeface="Times New Roman"/>
                <a:cs typeface="Times New Roman"/>
              </a:rPr>
              <a:t>szlaczki</a:t>
            </a:r>
            <a:r>
              <a:rPr lang="en-US" sz="2000">
                <a:solidFill>
                  <a:schemeClr val="bg1"/>
                </a:solidFill>
                <a:latin typeface="Times New Roman"/>
                <a:cs typeface="Times New Roman"/>
              </a:rPr>
              <a:t> </a:t>
            </a:r>
            <a:r>
              <a:rPr lang="en-US" sz="2000" err="1">
                <a:solidFill>
                  <a:schemeClr val="bg1"/>
                </a:solidFill>
                <a:latin typeface="Times New Roman"/>
                <a:cs typeface="Times New Roman"/>
              </a:rPr>
              <a:t>i</a:t>
            </a:r>
            <a:r>
              <a:rPr lang="en-US" sz="2000">
                <a:solidFill>
                  <a:schemeClr val="bg1"/>
                </a:solidFill>
                <a:latin typeface="Times New Roman"/>
                <a:cs typeface="Times New Roman"/>
              </a:rPr>
              <a:t> </a:t>
            </a:r>
            <a:r>
              <a:rPr lang="en-US" sz="2000" err="1">
                <a:solidFill>
                  <a:schemeClr val="bg1"/>
                </a:solidFill>
                <a:latin typeface="Times New Roman"/>
                <a:cs typeface="Times New Roman"/>
              </a:rPr>
              <a:t>różne</a:t>
            </a:r>
            <a:r>
              <a:rPr lang="en-US" sz="2000">
                <a:solidFill>
                  <a:schemeClr val="bg1"/>
                </a:solidFill>
                <a:latin typeface="Times New Roman"/>
                <a:cs typeface="Times New Roman"/>
              </a:rPr>
              <a:t> </a:t>
            </a:r>
            <a:r>
              <a:rPr lang="en-US" sz="2000" err="1">
                <a:solidFill>
                  <a:schemeClr val="bg1"/>
                </a:solidFill>
                <a:latin typeface="Times New Roman"/>
                <a:cs typeface="Times New Roman"/>
              </a:rPr>
              <a:t>obrazki</a:t>
            </a:r>
            <a:r>
              <a:rPr lang="en-US" sz="2000">
                <a:solidFill>
                  <a:schemeClr val="bg1"/>
                </a:solidFill>
                <a:latin typeface="Times New Roman"/>
                <a:cs typeface="Times New Roman"/>
              </a:rPr>
              <a:t>;</a:t>
            </a:r>
          </a:p>
          <a:p>
            <a:pPr marL="285750" indent="-285750" algn="just">
              <a:spcBef>
                <a:spcPts val="0"/>
              </a:spcBef>
              <a:buFont typeface="Wingdings,Sans-Serif" charset="2"/>
              <a:buChar char="§"/>
            </a:pPr>
            <a:r>
              <a:rPr lang="en-US" sz="2000" err="1">
                <a:solidFill>
                  <a:schemeClr val="bg1"/>
                </a:solidFill>
                <a:latin typeface="Times New Roman"/>
                <a:cs typeface="Times New Roman"/>
              </a:rPr>
              <a:t>kolorować</a:t>
            </a:r>
            <a:r>
              <a:rPr lang="en-US" sz="2000">
                <a:solidFill>
                  <a:schemeClr val="bg1"/>
                </a:solidFill>
                <a:latin typeface="Times New Roman"/>
                <a:cs typeface="Times New Roman"/>
              </a:rPr>
              <a:t> </a:t>
            </a:r>
            <a:r>
              <a:rPr lang="en-US" sz="2000" err="1">
                <a:solidFill>
                  <a:schemeClr val="bg1"/>
                </a:solidFill>
                <a:latin typeface="Times New Roman"/>
                <a:cs typeface="Times New Roman"/>
              </a:rPr>
              <a:t>gotowe</a:t>
            </a:r>
            <a:r>
              <a:rPr lang="en-US" sz="2000">
                <a:solidFill>
                  <a:schemeClr val="bg1"/>
                </a:solidFill>
                <a:latin typeface="Times New Roman"/>
                <a:cs typeface="Times New Roman"/>
              </a:rPr>
              <a:t> </a:t>
            </a:r>
            <a:r>
              <a:rPr lang="en-US" sz="2000" err="1">
                <a:solidFill>
                  <a:schemeClr val="bg1"/>
                </a:solidFill>
                <a:latin typeface="Times New Roman"/>
                <a:cs typeface="Times New Roman"/>
              </a:rPr>
              <a:t>figury</a:t>
            </a:r>
            <a:r>
              <a:rPr lang="en-US" sz="2000">
                <a:solidFill>
                  <a:schemeClr val="bg1"/>
                </a:solidFill>
                <a:latin typeface="Times New Roman"/>
                <a:cs typeface="Times New Roman"/>
              </a:rPr>
              <a:t> bez </a:t>
            </a:r>
            <a:r>
              <a:rPr lang="en-US" sz="2000" err="1">
                <a:solidFill>
                  <a:schemeClr val="bg1"/>
                </a:solidFill>
                <a:latin typeface="Times New Roman"/>
                <a:cs typeface="Times New Roman"/>
              </a:rPr>
              <a:t>wychodzenia</a:t>
            </a:r>
            <a:r>
              <a:rPr lang="en-US" sz="2000">
                <a:solidFill>
                  <a:schemeClr val="bg1"/>
                </a:solidFill>
                <a:latin typeface="Times New Roman"/>
                <a:cs typeface="Times New Roman"/>
              </a:rPr>
              <a:t> za </a:t>
            </a:r>
            <a:r>
              <a:rPr lang="en-US" sz="2000" err="1">
                <a:solidFill>
                  <a:schemeClr val="bg1"/>
                </a:solidFill>
                <a:latin typeface="Times New Roman"/>
                <a:cs typeface="Times New Roman"/>
              </a:rPr>
              <a:t>kontury</a:t>
            </a:r>
            <a:r>
              <a:rPr lang="en-US" sz="2000">
                <a:solidFill>
                  <a:schemeClr val="bg1"/>
                </a:solidFill>
                <a:latin typeface="Times New Roman"/>
                <a:cs typeface="Times New Roman"/>
              </a:rPr>
              <a:t>;</a:t>
            </a:r>
          </a:p>
          <a:p>
            <a:pPr marL="285750" indent="-285750" algn="just">
              <a:spcBef>
                <a:spcPts val="0"/>
              </a:spcBef>
              <a:buFont typeface="Wingdings,Sans-Serif" charset="2"/>
              <a:buChar char="§"/>
            </a:pPr>
            <a:r>
              <a:rPr lang="en-US" sz="2000" err="1">
                <a:solidFill>
                  <a:schemeClr val="bg1"/>
                </a:solidFill>
                <a:latin typeface="Times New Roman"/>
                <a:cs typeface="Times New Roman"/>
              </a:rPr>
              <a:t>pokazać</a:t>
            </a:r>
            <a:r>
              <a:rPr lang="en-US" sz="2000">
                <a:solidFill>
                  <a:schemeClr val="bg1"/>
                </a:solidFill>
                <a:latin typeface="Times New Roman"/>
                <a:cs typeface="Times New Roman"/>
              </a:rPr>
              <a:t>, </a:t>
            </a:r>
            <a:r>
              <a:rPr lang="en-US" sz="2000" err="1">
                <a:solidFill>
                  <a:schemeClr val="bg1"/>
                </a:solidFill>
                <a:latin typeface="Times New Roman"/>
                <a:cs typeface="Times New Roman"/>
              </a:rPr>
              <a:t>gdzie</a:t>
            </a:r>
            <a:r>
              <a:rPr lang="en-US" sz="2000">
                <a:solidFill>
                  <a:schemeClr val="bg1"/>
                </a:solidFill>
                <a:latin typeface="Times New Roman"/>
                <a:cs typeface="Times New Roman"/>
              </a:rPr>
              <a:t> jest </a:t>
            </a:r>
            <a:r>
              <a:rPr lang="en-US" sz="2000" err="1">
                <a:solidFill>
                  <a:schemeClr val="bg1"/>
                </a:solidFill>
                <a:latin typeface="Times New Roman"/>
                <a:cs typeface="Times New Roman"/>
              </a:rPr>
              <a:t>góra</a:t>
            </a:r>
            <a:r>
              <a:rPr lang="en-US" sz="2000">
                <a:solidFill>
                  <a:schemeClr val="bg1"/>
                </a:solidFill>
                <a:latin typeface="Times New Roman"/>
                <a:cs typeface="Times New Roman"/>
              </a:rPr>
              <a:t>/</a:t>
            </a:r>
            <a:r>
              <a:rPr lang="en-US" sz="2000" err="1">
                <a:solidFill>
                  <a:schemeClr val="bg1"/>
                </a:solidFill>
                <a:latin typeface="Times New Roman"/>
                <a:cs typeface="Times New Roman"/>
              </a:rPr>
              <a:t>dół</a:t>
            </a:r>
            <a:r>
              <a:rPr lang="en-US" sz="2000">
                <a:solidFill>
                  <a:schemeClr val="bg1"/>
                </a:solidFill>
                <a:latin typeface="Times New Roman"/>
                <a:cs typeface="Times New Roman"/>
              </a:rPr>
              <a:t>, </a:t>
            </a:r>
            <a:r>
              <a:rPr lang="en-US" sz="2000" err="1">
                <a:solidFill>
                  <a:schemeClr val="bg1"/>
                </a:solidFill>
                <a:latin typeface="Times New Roman"/>
                <a:cs typeface="Times New Roman"/>
              </a:rPr>
              <a:t>lewo</a:t>
            </a:r>
            <a:r>
              <a:rPr lang="en-US" sz="2000">
                <a:solidFill>
                  <a:schemeClr val="bg1"/>
                </a:solidFill>
                <a:latin typeface="Times New Roman"/>
                <a:cs typeface="Times New Roman"/>
              </a:rPr>
              <a:t>/</a:t>
            </a:r>
            <a:r>
              <a:rPr lang="en-US" sz="2000" err="1">
                <a:solidFill>
                  <a:schemeClr val="bg1"/>
                </a:solidFill>
                <a:latin typeface="Times New Roman"/>
                <a:cs typeface="Times New Roman"/>
              </a:rPr>
              <a:t>prawo</a:t>
            </a:r>
            <a:r>
              <a:rPr lang="en-US" sz="2000">
                <a:solidFill>
                  <a:schemeClr val="bg1"/>
                </a:solidFill>
                <a:latin typeface="Times New Roman"/>
                <a:cs typeface="Times New Roman"/>
              </a:rPr>
              <a:t>, za/</a:t>
            </a:r>
            <a:r>
              <a:rPr lang="en-US" sz="2000" err="1">
                <a:solidFill>
                  <a:schemeClr val="bg1"/>
                </a:solidFill>
                <a:latin typeface="Times New Roman"/>
                <a:cs typeface="Times New Roman"/>
              </a:rPr>
              <a:t>przed</a:t>
            </a:r>
            <a:r>
              <a:rPr lang="en-US" sz="2000">
                <a:solidFill>
                  <a:schemeClr val="bg1"/>
                </a:solidFill>
                <a:latin typeface="Times New Roman"/>
                <a:cs typeface="Times New Roman"/>
              </a:rPr>
              <a:t>/</a:t>
            </a:r>
            <a:r>
              <a:rPr lang="en-US" sz="2000" err="1">
                <a:solidFill>
                  <a:schemeClr val="bg1"/>
                </a:solidFill>
                <a:latin typeface="Times New Roman"/>
                <a:cs typeface="Times New Roman"/>
              </a:rPr>
              <a:t>nad</a:t>
            </a:r>
            <a:r>
              <a:rPr lang="en-US" sz="2000">
                <a:solidFill>
                  <a:schemeClr val="bg1"/>
                </a:solidFill>
                <a:latin typeface="Times New Roman"/>
                <a:cs typeface="Times New Roman"/>
              </a:rPr>
              <a:t>;</a:t>
            </a:r>
          </a:p>
          <a:p>
            <a:pPr marL="285750" indent="-285750" algn="just">
              <a:spcBef>
                <a:spcPts val="0"/>
              </a:spcBef>
              <a:buFont typeface="Wingdings,Sans-Serif" charset="2"/>
              <a:buChar char="§"/>
            </a:pPr>
            <a:r>
              <a:rPr lang="en-US" sz="2000" err="1">
                <a:solidFill>
                  <a:schemeClr val="bg1"/>
                </a:solidFill>
                <a:latin typeface="Times New Roman"/>
                <a:cs typeface="Times New Roman"/>
              </a:rPr>
              <a:t>bawić</a:t>
            </a:r>
            <a:r>
              <a:rPr lang="en-US" sz="2000">
                <a:solidFill>
                  <a:schemeClr val="bg1"/>
                </a:solidFill>
                <a:latin typeface="Times New Roman"/>
                <a:cs typeface="Times New Roman"/>
              </a:rPr>
              <a:t> </a:t>
            </a:r>
            <a:r>
              <a:rPr lang="en-US" sz="2000" err="1">
                <a:solidFill>
                  <a:schemeClr val="bg1"/>
                </a:solidFill>
                <a:latin typeface="Times New Roman"/>
                <a:cs typeface="Times New Roman"/>
              </a:rPr>
              <a:t>się</a:t>
            </a:r>
            <a:r>
              <a:rPr lang="en-US" sz="2000">
                <a:solidFill>
                  <a:schemeClr val="bg1"/>
                </a:solidFill>
                <a:latin typeface="Times New Roman"/>
                <a:cs typeface="Times New Roman"/>
              </a:rPr>
              <a:t> </a:t>
            </a:r>
            <a:r>
              <a:rPr lang="en-US" sz="2000" err="1">
                <a:solidFill>
                  <a:schemeClr val="bg1"/>
                </a:solidFill>
                <a:latin typeface="Times New Roman"/>
                <a:cs typeface="Times New Roman"/>
              </a:rPr>
              <a:t>wspólnie</a:t>
            </a:r>
            <a:r>
              <a:rPr lang="en-US" sz="2000">
                <a:solidFill>
                  <a:schemeClr val="bg1"/>
                </a:solidFill>
                <a:latin typeface="Times New Roman"/>
                <a:cs typeface="Times New Roman"/>
              </a:rPr>
              <a:t> z </a:t>
            </a:r>
            <a:r>
              <a:rPr lang="en-US" sz="2000" err="1">
                <a:solidFill>
                  <a:schemeClr val="bg1"/>
                </a:solidFill>
                <a:latin typeface="Times New Roman"/>
                <a:cs typeface="Times New Roman"/>
              </a:rPr>
              <a:t>innymi</a:t>
            </a:r>
            <a:r>
              <a:rPr lang="en-US" sz="2000">
                <a:solidFill>
                  <a:schemeClr val="bg1"/>
                </a:solidFill>
                <a:latin typeface="Times New Roman"/>
                <a:cs typeface="Times New Roman"/>
              </a:rPr>
              <a:t> </a:t>
            </a:r>
            <a:r>
              <a:rPr lang="en-US" sz="2000" err="1">
                <a:solidFill>
                  <a:schemeClr val="bg1"/>
                </a:solidFill>
                <a:latin typeface="Times New Roman"/>
                <a:cs typeface="Times New Roman"/>
              </a:rPr>
              <a:t>dziećmi</a:t>
            </a:r>
            <a:r>
              <a:rPr lang="en-US" sz="2000">
                <a:solidFill>
                  <a:schemeClr val="bg1"/>
                </a:solidFill>
                <a:latin typeface="Times New Roman"/>
                <a:cs typeface="Times New Roman"/>
              </a:rPr>
              <a:t>.</a:t>
            </a:r>
            <a:endParaRPr lang="pl-PL" sz="2000">
              <a:solidFill>
                <a:schemeClr val="bg1"/>
              </a:solidFill>
              <a:latin typeface="Times New Roman"/>
              <a:cs typeface="Times New Roman"/>
            </a:endParaRPr>
          </a:p>
          <a:p>
            <a:pPr marL="285750" indent="-285750" algn="just">
              <a:spcBef>
                <a:spcPts val="0"/>
              </a:spcBef>
              <a:buFont typeface="Arial" charset="2"/>
              <a:buChar char="•"/>
            </a:pPr>
            <a:endParaRPr lang="en-US" sz="2000">
              <a:solidFill>
                <a:schemeClr val="bg1"/>
              </a:solidFill>
              <a:latin typeface="Times New Roman"/>
              <a:cs typeface="Times New Roman"/>
            </a:endParaRPr>
          </a:p>
          <a:p>
            <a:pPr algn="just">
              <a:spcBef>
                <a:spcPct val="0"/>
              </a:spcBef>
            </a:pPr>
            <a:r>
              <a:rPr lang="pl-PL">
                <a:solidFill>
                  <a:schemeClr val="bg1"/>
                </a:solidFill>
                <a:latin typeface="Times New Roman"/>
                <a:cs typeface="Times New Roman"/>
              </a:rPr>
              <a:t>Pamiętaj, że samodzielność nie przychodzi szybko, że wymaga cierpliwości. </a:t>
            </a:r>
            <a:endParaRPr lang="en-US">
              <a:solidFill>
                <a:schemeClr val="bg1"/>
              </a:solidFill>
              <a:latin typeface="Times New Roman"/>
              <a:cs typeface="Times New Roman"/>
            </a:endParaRPr>
          </a:p>
          <a:p>
            <a:pPr algn="just">
              <a:spcBef>
                <a:spcPct val="0"/>
              </a:spcBef>
            </a:pPr>
            <a:r>
              <a:rPr lang="pl-PL" b="1">
                <a:solidFill>
                  <a:schemeClr val="bg1"/>
                </a:solidFill>
                <a:latin typeface="Times New Roman"/>
                <a:cs typeface="Times New Roman"/>
              </a:rPr>
              <a:t>                        Bądź wzorem dla swojego dziecka!</a:t>
            </a:r>
            <a:br>
              <a:rPr lang="en-US">
                <a:ea typeface="+mj-lt"/>
                <a:cs typeface="+mj-lt"/>
              </a:rPr>
            </a:br>
            <a:br>
              <a:rPr lang="en-US">
                <a:ea typeface="+mj-lt"/>
                <a:cs typeface="+mj-lt"/>
              </a:rPr>
            </a:br>
            <a:endParaRPr lang="en-US">
              <a:solidFill>
                <a:schemeClr val="bg1"/>
              </a:solidFill>
              <a:ea typeface="+mj-lt"/>
              <a:cs typeface="+mj-lt"/>
            </a:endParaRPr>
          </a:p>
        </p:txBody>
      </p:sp>
      <p:pic>
        <p:nvPicPr>
          <p:cNvPr id="5" name="Obraz 4" descr="Pszczoła z rysunku z ołówkiem">
            <a:extLst>
              <a:ext uri="{FF2B5EF4-FFF2-40B4-BE49-F238E27FC236}">
                <a16:creationId xmlns:a16="http://schemas.microsoft.com/office/drawing/2014/main" id="{66C5924A-3FBE-0E77-8837-32B904555D83}"/>
              </a:ext>
            </a:extLst>
          </p:cNvPr>
          <p:cNvPicPr>
            <a:picLocks noChangeAspect="1"/>
          </p:cNvPicPr>
          <p:nvPr/>
        </p:nvPicPr>
        <p:blipFill>
          <a:blip r:embed="rId7"/>
          <a:stretch>
            <a:fillRect/>
          </a:stretch>
        </p:blipFill>
        <p:spPr>
          <a:xfrm>
            <a:off x="9004868" y="417062"/>
            <a:ext cx="2080400" cy="2245006"/>
          </a:xfrm>
          <a:prstGeom prst="rect">
            <a:avLst/>
          </a:prstGeom>
          <a:effectLst/>
        </p:spPr>
      </p:pic>
      <p:pic>
        <p:nvPicPr>
          <p:cNvPr id="6" name="Obraz 5" descr="Obraz zawierający Grafika, Czcionka, kreskówka, projekt graficzny&#10;&#10;Opis wygenerowany automatycznie">
            <a:extLst>
              <a:ext uri="{FF2B5EF4-FFF2-40B4-BE49-F238E27FC236}">
                <a16:creationId xmlns:a16="http://schemas.microsoft.com/office/drawing/2014/main" id="{BDF84783-DBD8-3049-09F4-69DB4E5F55B9}"/>
              </a:ext>
            </a:extLst>
          </p:cNvPr>
          <p:cNvPicPr>
            <a:picLocks noChangeAspect="1"/>
          </p:cNvPicPr>
          <p:nvPr/>
        </p:nvPicPr>
        <p:blipFill>
          <a:blip r:embed="rId8"/>
          <a:stretch>
            <a:fillRect/>
          </a:stretch>
        </p:blipFill>
        <p:spPr>
          <a:xfrm>
            <a:off x="8210399" y="2606964"/>
            <a:ext cx="2906292" cy="4114800"/>
          </a:xfrm>
          <a:prstGeom prst="rect">
            <a:avLst/>
          </a:prstGeom>
        </p:spPr>
      </p:pic>
    </p:spTree>
    <p:extLst>
      <p:ext uri="{BB962C8B-B14F-4D97-AF65-F5344CB8AC3E}">
        <p14:creationId xmlns:p14="http://schemas.microsoft.com/office/powerpoint/2010/main" val="269922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3" name="Rectangle 11">
            <a:extLst>
              <a:ext uri="{FF2B5EF4-FFF2-40B4-BE49-F238E27FC236}">
                <a16:creationId xmlns:a16="http://schemas.microsoft.com/office/drawing/2014/main" id="{52C568FB-C64F-4EC8-AB02-075D08F87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107" y="0"/>
            <a:ext cx="357350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9" name="Rectangle 13">
            <a:extLst>
              <a:ext uri="{FF2B5EF4-FFF2-40B4-BE49-F238E27FC236}">
                <a16:creationId xmlns:a16="http://schemas.microsoft.com/office/drawing/2014/main" id="{74F9E501-82FD-4B38-8A53-EE93DC503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0365" y="1295400"/>
            <a:ext cx="3574834"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7834294" y="1046205"/>
            <a:ext cx="3403813" cy="3329581"/>
          </a:xfrm>
        </p:spPr>
        <p:txBody>
          <a:bodyPr>
            <a:normAutofit/>
          </a:bodyPr>
          <a:lstStyle/>
          <a:p>
            <a:pPr>
              <a:lnSpc>
                <a:spcPct val="90000"/>
              </a:lnSpc>
            </a:pPr>
            <a:r>
              <a:rPr lang="pl-PL" sz="3600">
                <a:latin typeface="Calibri"/>
                <a:cs typeface="Arial"/>
              </a:rPr>
              <a:t>ZAPRASZAMY!</a:t>
            </a:r>
            <a:br>
              <a:rPr lang="pl-PL" sz="3600">
                <a:latin typeface="Calibri"/>
                <a:ea typeface="Calibri"/>
                <a:cs typeface="Arial"/>
              </a:rPr>
            </a:br>
            <a:br>
              <a:rPr lang="pl-PL" sz="3100">
                <a:latin typeface="Calibri"/>
                <a:cs typeface="Arial"/>
              </a:rPr>
            </a:br>
            <a:br>
              <a:rPr lang="pl-PL" sz="3100">
                <a:latin typeface="Calibri"/>
                <a:cs typeface="Arial"/>
              </a:rPr>
            </a:br>
            <a:endParaRPr lang="pl-PL" sz="3100">
              <a:latin typeface="Calibri"/>
              <a:ea typeface="Calibri"/>
              <a:cs typeface="Arial"/>
            </a:endParaRPr>
          </a:p>
        </p:txBody>
      </p:sp>
      <p:pic>
        <p:nvPicPr>
          <p:cNvPr id="4" name="Obraz 3" descr="Szczęśliwa pszczoła z filmów rysunkowych">
            <a:extLst>
              <a:ext uri="{FF2B5EF4-FFF2-40B4-BE49-F238E27FC236}">
                <a16:creationId xmlns:a16="http://schemas.microsoft.com/office/drawing/2014/main" id="{4D1F4035-B7F0-91D8-6592-C3F41BA731E3}"/>
              </a:ext>
            </a:extLst>
          </p:cNvPr>
          <p:cNvPicPr>
            <a:picLocks noChangeAspect="1"/>
          </p:cNvPicPr>
          <p:nvPr/>
        </p:nvPicPr>
        <p:blipFill>
          <a:blip r:embed="rId3"/>
          <a:stretch>
            <a:fillRect/>
          </a:stretch>
        </p:blipFill>
        <p:spPr>
          <a:xfrm>
            <a:off x="2224603" y="998001"/>
            <a:ext cx="4866953" cy="5333099"/>
          </a:xfrm>
          <a:prstGeom prst="rect">
            <a:avLst/>
          </a:prstGeom>
        </p:spPr>
      </p:pic>
      <p:pic>
        <p:nvPicPr>
          <p:cNvPr id="6" name="Obraz 5" descr="Obraz zawierający tekst, Grafika, symbol, Czcionka&#10;&#10;Opis wygenerowany automatycznie">
            <a:extLst>
              <a:ext uri="{FF2B5EF4-FFF2-40B4-BE49-F238E27FC236}">
                <a16:creationId xmlns:a16="http://schemas.microsoft.com/office/drawing/2014/main" id="{6D277F1D-6C87-9BF0-B638-088FC2753049}"/>
              </a:ext>
            </a:extLst>
          </p:cNvPr>
          <p:cNvPicPr>
            <a:picLocks noChangeAspect="1"/>
          </p:cNvPicPr>
          <p:nvPr/>
        </p:nvPicPr>
        <p:blipFill>
          <a:blip r:embed="rId4"/>
          <a:stretch>
            <a:fillRect/>
          </a:stretch>
        </p:blipFill>
        <p:spPr>
          <a:xfrm>
            <a:off x="7891270" y="3190553"/>
            <a:ext cx="2957898" cy="3346620"/>
          </a:xfrm>
          <a:prstGeom prst="rect">
            <a:avLst/>
          </a:prstGeom>
        </p:spPr>
      </p:pic>
    </p:spTree>
    <p:extLst>
      <p:ext uri="{BB962C8B-B14F-4D97-AF65-F5344CB8AC3E}">
        <p14:creationId xmlns:p14="http://schemas.microsoft.com/office/powerpoint/2010/main" val="313452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25" name="Picture 9">
            <a:extLst>
              <a:ext uri="{FF2B5EF4-FFF2-40B4-BE49-F238E27FC236}">
                <a16:creationId xmlns:a16="http://schemas.microsoft.com/office/drawing/2014/main" id="{87B6323F-75FD-4FFA-950D-6D013A6DC1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 name="Picture 11">
            <a:extLst>
              <a:ext uri="{FF2B5EF4-FFF2-40B4-BE49-F238E27FC236}">
                <a16:creationId xmlns:a16="http://schemas.microsoft.com/office/drawing/2014/main" id="{DA2C34EF-101A-44FE-8A31-E0A7F4776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9" name="Oval 13">
            <a:extLst>
              <a:ext uri="{FF2B5EF4-FFF2-40B4-BE49-F238E27FC236}">
                <a16:creationId xmlns:a16="http://schemas.microsoft.com/office/drawing/2014/main" id="{5C86EC89-02DB-4384-8A63-0EFFEFD1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 name="Picture 15">
            <a:extLst>
              <a:ext uri="{FF2B5EF4-FFF2-40B4-BE49-F238E27FC236}">
                <a16:creationId xmlns:a16="http://schemas.microsoft.com/office/drawing/2014/main" id="{54BB1565-EB36-4D75-8888-72796286D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7">
            <a:extLst>
              <a:ext uri="{FF2B5EF4-FFF2-40B4-BE49-F238E27FC236}">
                <a16:creationId xmlns:a16="http://schemas.microsoft.com/office/drawing/2014/main" id="{871DF8C3-722E-49D1-87D5-E0FB1D6409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9">
            <a:extLst>
              <a:ext uri="{FF2B5EF4-FFF2-40B4-BE49-F238E27FC236}">
                <a16:creationId xmlns:a16="http://schemas.microsoft.com/office/drawing/2014/main" id="{93E59372-1F66-480B-ADD0-8000A0547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 name="Freeform 7">
            <a:extLst>
              <a:ext uri="{FF2B5EF4-FFF2-40B4-BE49-F238E27FC236}">
                <a16:creationId xmlns:a16="http://schemas.microsoft.com/office/drawing/2014/main" id="{AA72AAC8-1209-4875-BA07-E6860CC8B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ytuł 1">
            <a:extLst>
              <a:ext uri="{FF2B5EF4-FFF2-40B4-BE49-F238E27FC236}">
                <a16:creationId xmlns:a16="http://schemas.microsoft.com/office/drawing/2014/main" id="{0C94517D-0988-0E2A-F4FD-36A6A9CF7CD7}"/>
              </a:ext>
            </a:extLst>
          </p:cNvPr>
          <p:cNvSpPr>
            <a:spLocks noGrp="1"/>
          </p:cNvSpPr>
          <p:nvPr>
            <p:ph type="title"/>
          </p:nvPr>
        </p:nvSpPr>
        <p:spPr>
          <a:xfrm>
            <a:off x="646111" y="452718"/>
            <a:ext cx="9404723" cy="1180711"/>
          </a:xfrm>
        </p:spPr>
        <p:txBody>
          <a:bodyPr vert="horz" lIns="91440" tIns="45720" rIns="91440" bIns="45720" rtlCol="0" anchor="t">
            <a:normAutofit/>
          </a:bodyPr>
          <a:lstStyle/>
          <a:p>
            <a:pPr>
              <a:lnSpc>
                <a:spcPct val="90000"/>
              </a:lnSpc>
            </a:pPr>
            <a:r>
              <a:rPr lang="en-US" sz="3900"/>
              <a:t> SZANOWNI RODZICE ! </a:t>
            </a:r>
            <a:br>
              <a:rPr lang="en-US" sz="3900"/>
            </a:br>
            <a:r>
              <a:rPr lang="en-US" sz="3900"/>
              <a:t> DRODZY PIERWSZOKLASIŚCI ! </a:t>
            </a:r>
          </a:p>
        </p:txBody>
      </p:sp>
      <p:sp>
        <p:nvSpPr>
          <p:cNvPr id="38" name="Rectangle 23">
            <a:extLst>
              <a:ext uri="{FF2B5EF4-FFF2-40B4-BE49-F238E27FC236}">
                <a16:creationId xmlns:a16="http://schemas.microsoft.com/office/drawing/2014/main" id="{6B6F5053-444C-4A41-90A3-42358584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5">
            <a:extLst>
              <a:ext uri="{FF2B5EF4-FFF2-40B4-BE49-F238E27FC236}">
                <a16:creationId xmlns:a16="http://schemas.microsoft.com/office/drawing/2014/main" id="{877D4C50-8E36-4122-843F-CC0D8055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Symbol zastępczy tekstu 2">
            <a:extLst>
              <a:ext uri="{FF2B5EF4-FFF2-40B4-BE49-F238E27FC236}">
                <a16:creationId xmlns:a16="http://schemas.microsoft.com/office/drawing/2014/main" id="{6B1E978E-9A9F-C198-BB88-E3000BCEDB03}"/>
              </a:ext>
            </a:extLst>
          </p:cNvPr>
          <p:cNvSpPr>
            <a:spLocks noGrp="1"/>
          </p:cNvSpPr>
          <p:nvPr>
            <p:ph type="body" sz="half" idx="2"/>
          </p:nvPr>
        </p:nvSpPr>
        <p:spPr>
          <a:xfrm>
            <a:off x="643855" y="2548281"/>
            <a:ext cx="5114093" cy="3654389"/>
          </a:xfrm>
        </p:spPr>
        <p:txBody>
          <a:bodyPr vert="horz" lIns="91440" tIns="45720" rIns="91440" bIns="45720" rtlCol="0">
            <a:normAutofit/>
          </a:bodyPr>
          <a:lstStyle/>
          <a:p>
            <a:pPr>
              <a:lnSpc>
                <a:spcPct val="90000"/>
              </a:lnSpc>
            </a:pPr>
            <a:r>
              <a:rPr lang="en-US">
                <a:solidFill>
                  <a:schemeClr val="bg1"/>
                </a:solidFill>
              </a:rPr>
              <a:t>     </a:t>
            </a:r>
            <a:r>
              <a:rPr lang="en-US" err="1">
                <a:solidFill>
                  <a:schemeClr val="bg1"/>
                </a:solidFill>
              </a:rPr>
              <a:t>Już</a:t>
            </a:r>
            <a:r>
              <a:rPr lang="en-US">
                <a:solidFill>
                  <a:schemeClr val="bg1"/>
                </a:solidFill>
              </a:rPr>
              <a:t> 2 </a:t>
            </a:r>
            <a:r>
              <a:rPr lang="en-US" err="1">
                <a:solidFill>
                  <a:schemeClr val="bg1"/>
                </a:solidFill>
              </a:rPr>
              <a:t>września</a:t>
            </a:r>
            <a:r>
              <a:rPr lang="en-US">
                <a:solidFill>
                  <a:schemeClr val="bg1"/>
                </a:solidFill>
              </a:rPr>
              <a:t> </a:t>
            </a:r>
            <a:r>
              <a:rPr lang="en-US" err="1">
                <a:solidFill>
                  <a:schemeClr val="bg1"/>
                </a:solidFill>
              </a:rPr>
              <a:t>przekroczycie</a:t>
            </a:r>
            <a:r>
              <a:rPr lang="en-US">
                <a:solidFill>
                  <a:schemeClr val="bg1"/>
                </a:solidFill>
              </a:rPr>
              <a:t> </a:t>
            </a:r>
            <a:r>
              <a:rPr lang="en-US" err="1">
                <a:solidFill>
                  <a:schemeClr val="bg1"/>
                </a:solidFill>
              </a:rPr>
              <a:t>próg</a:t>
            </a:r>
            <a:r>
              <a:rPr lang="en-US">
                <a:solidFill>
                  <a:schemeClr val="bg1"/>
                </a:solidFill>
              </a:rPr>
              <a:t> </a:t>
            </a:r>
            <a:r>
              <a:rPr lang="en-US" err="1">
                <a:solidFill>
                  <a:schemeClr val="bg1"/>
                </a:solidFill>
              </a:rPr>
              <a:t>naszej</a:t>
            </a:r>
            <a:r>
              <a:rPr lang="en-US">
                <a:solidFill>
                  <a:schemeClr val="bg1"/>
                </a:solidFill>
              </a:rPr>
              <a:t> </a:t>
            </a:r>
            <a:r>
              <a:rPr lang="en-US" err="1">
                <a:solidFill>
                  <a:schemeClr val="bg1"/>
                </a:solidFill>
              </a:rPr>
              <a:t>szkoły</a:t>
            </a:r>
            <a:r>
              <a:rPr lang="en-US">
                <a:solidFill>
                  <a:schemeClr val="bg1"/>
                </a:solidFill>
              </a:rPr>
              <a:t>. </a:t>
            </a:r>
            <a:r>
              <a:rPr lang="en-US" err="1">
                <a:solidFill>
                  <a:schemeClr val="bg1"/>
                </a:solidFill>
              </a:rPr>
              <a:t>Rozpocznie</a:t>
            </a:r>
            <a:r>
              <a:rPr lang="en-US">
                <a:solidFill>
                  <a:schemeClr val="bg1"/>
                </a:solidFill>
              </a:rPr>
              <a:t> </a:t>
            </a:r>
            <a:r>
              <a:rPr lang="en-US" err="1">
                <a:solidFill>
                  <a:schemeClr val="bg1"/>
                </a:solidFill>
              </a:rPr>
              <a:t>się</a:t>
            </a:r>
            <a:r>
              <a:rPr lang="en-US">
                <a:solidFill>
                  <a:schemeClr val="bg1"/>
                </a:solidFill>
              </a:rPr>
              <a:t> </a:t>
            </a:r>
            <a:r>
              <a:rPr lang="en-US" err="1">
                <a:solidFill>
                  <a:schemeClr val="bg1"/>
                </a:solidFill>
              </a:rPr>
              <a:t>nowy</a:t>
            </a:r>
            <a:r>
              <a:rPr lang="en-US">
                <a:solidFill>
                  <a:schemeClr val="bg1"/>
                </a:solidFill>
              </a:rPr>
              <a:t> </a:t>
            </a:r>
            <a:r>
              <a:rPr lang="en-US" err="1">
                <a:solidFill>
                  <a:schemeClr val="bg1"/>
                </a:solidFill>
              </a:rPr>
              <a:t>etap</a:t>
            </a:r>
            <a:r>
              <a:rPr lang="en-US">
                <a:solidFill>
                  <a:schemeClr val="bg1"/>
                </a:solidFill>
              </a:rPr>
              <a:t> w </a:t>
            </a:r>
            <a:r>
              <a:rPr lang="en-US" err="1">
                <a:solidFill>
                  <a:schemeClr val="bg1"/>
                </a:solidFill>
              </a:rPr>
              <a:t>Waszym</a:t>
            </a:r>
            <a:r>
              <a:rPr lang="en-US">
                <a:solidFill>
                  <a:schemeClr val="bg1"/>
                </a:solidFill>
              </a:rPr>
              <a:t> </a:t>
            </a:r>
            <a:r>
              <a:rPr lang="en-US" err="1">
                <a:solidFill>
                  <a:schemeClr val="bg1"/>
                </a:solidFill>
              </a:rPr>
              <a:t>życiu</a:t>
            </a:r>
            <a:r>
              <a:rPr lang="en-US">
                <a:solidFill>
                  <a:schemeClr val="bg1"/>
                </a:solidFill>
              </a:rPr>
              <a:t>. Mamy </a:t>
            </a:r>
            <a:r>
              <a:rPr lang="en-US" err="1">
                <a:solidFill>
                  <a:schemeClr val="bg1"/>
                </a:solidFill>
              </a:rPr>
              <a:t>nadzieję</a:t>
            </a:r>
            <a:r>
              <a:rPr lang="en-US">
                <a:solidFill>
                  <a:schemeClr val="bg1"/>
                </a:solidFill>
              </a:rPr>
              <a:t>, </a:t>
            </a:r>
            <a:r>
              <a:rPr lang="en-US" err="1">
                <a:solidFill>
                  <a:schemeClr val="bg1"/>
                </a:solidFill>
              </a:rPr>
              <a:t>że</a:t>
            </a:r>
            <a:r>
              <a:rPr lang="en-US">
                <a:solidFill>
                  <a:schemeClr val="bg1"/>
                </a:solidFill>
              </a:rPr>
              <a:t> </a:t>
            </a:r>
            <a:r>
              <a:rPr lang="en-US" err="1">
                <a:solidFill>
                  <a:schemeClr val="bg1"/>
                </a:solidFill>
              </a:rPr>
              <a:t>będzie</a:t>
            </a:r>
            <a:r>
              <a:rPr lang="en-US">
                <a:solidFill>
                  <a:schemeClr val="bg1"/>
                </a:solidFill>
              </a:rPr>
              <a:t> to </a:t>
            </a:r>
            <a:r>
              <a:rPr lang="en-US" err="1">
                <a:solidFill>
                  <a:schemeClr val="bg1"/>
                </a:solidFill>
              </a:rPr>
              <a:t>dla</a:t>
            </a:r>
            <a:r>
              <a:rPr lang="en-US">
                <a:solidFill>
                  <a:schemeClr val="bg1"/>
                </a:solidFill>
              </a:rPr>
              <a:t> Was </a:t>
            </a:r>
            <a:r>
              <a:rPr lang="en-US" err="1">
                <a:solidFill>
                  <a:schemeClr val="bg1"/>
                </a:solidFill>
              </a:rPr>
              <a:t>czas</a:t>
            </a:r>
            <a:r>
              <a:rPr lang="en-US">
                <a:solidFill>
                  <a:schemeClr val="bg1"/>
                </a:solidFill>
              </a:rPr>
              <a:t> </a:t>
            </a:r>
            <a:r>
              <a:rPr lang="en-US" err="1">
                <a:solidFill>
                  <a:schemeClr val="bg1"/>
                </a:solidFill>
              </a:rPr>
              <a:t>radosny</a:t>
            </a:r>
            <a:r>
              <a:rPr lang="en-US">
                <a:solidFill>
                  <a:schemeClr val="bg1"/>
                </a:solidFill>
              </a:rPr>
              <a:t> </a:t>
            </a:r>
            <a:r>
              <a:rPr lang="en-US" err="1">
                <a:solidFill>
                  <a:schemeClr val="bg1"/>
                </a:solidFill>
              </a:rPr>
              <a:t>i</a:t>
            </a:r>
            <a:r>
              <a:rPr lang="en-US">
                <a:solidFill>
                  <a:schemeClr val="bg1"/>
                </a:solidFill>
              </a:rPr>
              <a:t> </a:t>
            </a:r>
            <a:r>
              <a:rPr lang="en-US" err="1">
                <a:solidFill>
                  <a:schemeClr val="bg1"/>
                </a:solidFill>
              </a:rPr>
              <a:t>przyjemny</a:t>
            </a:r>
            <a:r>
              <a:rPr lang="en-US">
                <a:solidFill>
                  <a:schemeClr val="bg1"/>
                </a:solidFill>
              </a:rPr>
              <a:t>, a </a:t>
            </a:r>
            <a:r>
              <a:rPr lang="en-US" err="1">
                <a:solidFill>
                  <a:schemeClr val="bg1"/>
                </a:solidFill>
              </a:rPr>
              <a:t>spotkanie</a:t>
            </a:r>
            <a:r>
              <a:rPr lang="en-US">
                <a:solidFill>
                  <a:schemeClr val="bg1"/>
                </a:solidFill>
              </a:rPr>
              <a:t> ze </a:t>
            </a:r>
            <a:r>
              <a:rPr lang="en-US" err="1">
                <a:solidFill>
                  <a:schemeClr val="bg1"/>
                </a:solidFill>
              </a:rPr>
              <a:t>szkołą</a:t>
            </a:r>
            <a:r>
              <a:rPr lang="en-US">
                <a:solidFill>
                  <a:schemeClr val="bg1"/>
                </a:solidFill>
              </a:rPr>
              <a:t> </a:t>
            </a:r>
            <a:r>
              <a:rPr lang="en-US" err="1">
                <a:solidFill>
                  <a:schemeClr val="bg1"/>
                </a:solidFill>
              </a:rPr>
              <a:t>zmieni</a:t>
            </a:r>
            <a:r>
              <a:rPr lang="en-US">
                <a:solidFill>
                  <a:schemeClr val="bg1"/>
                </a:solidFill>
              </a:rPr>
              <a:t> </a:t>
            </a:r>
            <a:r>
              <a:rPr lang="en-US" err="1">
                <a:solidFill>
                  <a:schemeClr val="bg1"/>
                </a:solidFill>
              </a:rPr>
              <a:t>się</a:t>
            </a:r>
            <a:r>
              <a:rPr lang="en-US">
                <a:solidFill>
                  <a:schemeClr val="bg1"/>
                </a:solidFill>
              </a:rPr>
              <a:t> w </a:t>
            </a:r>
            <a:r>
              <a:rPr lang="en-US" err="1">
                <a:solidFill>
                  <a:schemeClr val="bg1"/>
                </a:solidFill>
              </a:rPr>
              <a:t>ciekawą</a:t>
            </a:r>
            <a:r>
              <a:rPr lang="en-US">
                <a:solidFill>
                  <a:schemeClr val="bg1"/>
                </a:solidFill>
              </a:rPr>
              <a:t>, </a:t>
            </a:r>
            <a:r>
              <a:rPr lang="en-US" err="1">
                <a:solidFill>
                  <a:schemeClr val="bg1"/>
                </a:solidFill>
              </a:rPr>
              <a:t>pełną</a:t>
            </a:r>
            <a:r>
              <a:rPr lang="en-US">
                <a:solidFill>
                  <a:schemeClr val="bg1"/>
                </a:solidFill>
              </a:rPr>
              <a:t> </a:t>
            </a:r>
            <a:r>
              <a:rPr lang="en-US" err="1">
                <a:solidFill>
                  <a:schemeClr val="bg1"/>
                </a:solidFill>
              </a:rPr>
              <a:t>niesamowitych</a:t>
            </a:r>
            <a:r>
              <a:rPr lang="en-US">
                <a:solidFill>
                  <a:schemeClr val="bg1"/>
                </a:solidFill>
              </a:rPr>
              <a:t> </a:t>
            </a:r>
            <a:r>
              <a:rPr lang="en-US" err="1">
                <a:solidFill>
                  <a:schemeClr val="bg1"/>
                </a:solidFill>
              </a:rPr>
              <a:t>wrażeń</a:t>
            </a:r>
            <a:r>
              <a:rPr lang="en-US">
                <a:solidFill>
                  <a:schemeClr val="bg1"/>
                </a:solidFill>
              </a:rPr>
              <a:t>  </a:t>
            </a:r>
            <a:r>
              <a:rPr lang="en-US" err="1">
                <a:solidFill>
                  <a:schemeClr val="bg1"/>
                </a:solidFill>
              </a:rPr>
              <a:t>przygodę</a:t>
            </a:r>
            <a:r>
              <a:rPr lang="en-US">
                <a:solidFill>
                  <a:schemeClr val="bg1"/>
                </a:solidFill>
              </a:rPr>
              <a:t>. </a:t>
            </a:r>
            <a:r>
              <a:rPr lang="en-US" err="1">
                <a:solidFill>
                  <a:schemeClr val="bg1"/>
                </a:solidFill>
              </a:rPr>
              <a:t>Wszystko</a:t>
            </a:r>
            <a:r>
              <a:rPr lang="en-US">
                <a:solidFill>
                  <a:schemeClr val="bg1"/>
                </a:solidFill>
              </a:rPr>
              <a:t>, co </a:t>
            </a:r>
            <a:r>
              <a:rPr lang="en-US" err="1">
                <a:solidFill>
                  <a:schemeClr val="bg1"/>
                </a:solidFill>
              </a:rPr>
              <a:t>nowe</a:t>
            </a:r>
            <a:r>
              <a:rPr lang="en-US">
                <a:solidFill>
                  <a:schemeClr val="bg1"/>
                </a:solidFill>
              </a:rPr>
              <a:t> </a:t>
            </a:r>
            <a:r>
              <a:rPr lang="en-US" err="1">
                <a:solidFill>
                  <a:schemeClr val="bg1"/>
                </a:solidFill>
              </a:rPr>
              <a:t>może</a:t>
            </a:r>
            <a:r>
              <a:rPr lang="en-US">
                <a:solidFill>
                  <a:schemeClr val="bg1"/>
                </a:solidFill>
              </a:rPr>
              <a:t> </a:t>
            </a:r>
            <a:r>
              <a:rPr lang="en-US" err="1">
                <a:solidFill>
                  <a:schemeClr val="bg1"/>
                </a:solidFill>
              </a:rPr>
              <a:t>budzić</a:t>
            </a:r>
            <a:r>
              <a:rPr lang="en-US">
                <a:solidFill>
                  <a:schemeClr val="bg1"/>
                </a:solidFill>
              </a:rPr>
              <a:t> </a:t>
            </a:r>
            <a:r>
              <a:rPr lang="en-US" err="1">
                <a:solidFill>
                  <a:schemeClr val="bg1"/>
                </a:solidFill>
              </a:rPr>
              <a:t>lęk</a:t>
            </a:r>
            <a:r>
              <a:rPr lang="en-US">
                <a:solidFill>
                  <a:schemeClr val="bg1"/>
                </a:solidFill>
              </a:rPr>
              <a:t> </a:t>
            </a:r>
            <a:r>
              <a:rPr lang="en-US" err="1">
                <a:solidFill>
                  <a:schemeClr val="bg1"/>
                </a:solidFill>
              </a:rPr>
              <a:t>i</a:t>
            </a:r>
            <a:r>
              <a:rPr lang="en-US">
                <a:solidFill>
                  <a:schemeClr val="bg1"/>
                </a:solidFill>
              </a:rPr>
              <a:t> </a:t>
            </a:r>
            <a:r>
              <a:rPr lang="en-US" err="1">
                <a:solidFill>
                  <a:schemeClr val="bg1"/>
                </a:solidFill>
              </a:rPr>
              <a:t>niepokój</a:t>
            </a:r>
            <a:r>
              <a:rPr lang="en-US">
                <a:solidFill>
                  <a:schemeClr val="bg1"/>
                </a:solidFill>
              </a:rPr>
              <a:t>. </a:t>
            </a:r>
            <a:r>
              <a:rPr lang="en-US" err="1">
                <a:solidFill>
                  <a:schemeClr val="bg1"/>
                </a:solidFill>
              </a:rPr>
              <a:t>Pamiętajcie</a:t>
            </a:r>
            <a:r>
              <a:rPr lang="en-US">
                <a:solidFill>
                  <a:schemeClr val="bg1"/>
                </a:solidFill>
              </a:rPr>
              <a:t> </a:t>
            </a:r>
            <a:r>
              <a:rPr lang="en-US" err="1">
                <a:solidFill>
                  <a:schemeClr val="bg1"/>
                </a:solidFill>
              </a:rPr>
              <a:t>jednak</a:t>
            </a:r>
            <a:r>
              <a:rPr lang="en-US">
                <a:solidFill>
                  <a:schemeClr val="bg1"/>
                </a:solidFill>
              </a:rPr>
              <a:t>, </a:t>
            </a:r>
            <a:r>
              <a:rPr lang="en-US" err="1">
                <a:solidFill>
                  <a:schemeClr val="bg1"/>
                </a:solidFill>
              </a:rPr>
              <a:t>że</a:t>
            </a:r>
            <a:r>
              <a:rPr lang="en-US">
                <a:solidFill>
                  <a:schemeClr val="bg1"/>
                </a:solidFill>
              </a:rPr>
              <a:t> </a:t>
            </a:r>
            <a:r>
              <a:rPr lang="en-US" err="1">
                <a:solidFill>
                  <a:schemeClr val="bg1"/>
                </a:solidFill>
              </a:rPr>
              <a:t>jesteśmy</a:t>
            </a:r>
            <a:r>
              <a:rPr lang="en-US">
                <a:solidFill>
                  <a:schemeClr val="bg1"/>
                </a:solidFill>
              </a:rPr>
              <a:t> z Wami! </a:t>
            </a:r>
            <a:r>
              <a:rPr lang="en-US" err="1">
                <a:solidFill>
                  <a:schemeClr val="bg1"/>
                </a:solidFill>
              </a:rPr>
              <a:t>Liczymy</a:t>
            </a:r>
            <a:r>
              <a:rPr lang="en-US">
                <a:solidFill>
                  <a:schemeClr val="bg1"/>
                </a:solidFill>
              </a:rPr>
              <a:t> </a:t>
            </a:r>
            <a:r>
              <a:rPr lang="en-US" err="1">
                <a:solidFill>
                  <a:schemeClr val="bg1"/>
                </a:solidFill>
              </a:rPr>
              <a:t>też</a:t>
            </a:r>
            <a:r>
              <a:rPr lang="en-US">
                <a:solidFill>
                  <a:schemeClr val="bg1"/>
                </a:solidFill>
              </a:rPr>
              <a:t>, </a:t>
            </a:r>
            <a:r>
              <a:rPr lang="en-US" err="1">
                <a:solidFill>
                  <a:schemeClr val="bg1"/>
                </a:solidFill>
              </a:rPr>
              <a:t>że</a:t>
            </a:r>
            <a:r>
              <a:rPr lang="en-US">
                <a:solidFill>
                  <a:schemeClr val="bg1"/>
                </a:solidFill>
              </a:rPr>
              <a:t>  </a:t>
            </a:r>
            <a:r>
              <a:rPr lang="en-US" err="1">
                <a:solidFill>
                  <a:schemeClr val="bg1"/>
                </a:solidFill>
              </a:rPr>
              <a:t>nasz</a:t>
            </a:r>
            <a:r>
              <a:rPr lang="en-US">
                <a:solidFill>
                  <a:schemeClr val="bg1"/>
                </a:solidFill>
              </a:rPr>
              <a:t> </a:t>
            </a:r>
            <a:r>
              <a:rPr lang="en-US" err="1">
                <a:solidFill>
                  <a:schemeClr val="bg1"/>
                </a:solidFill>
              </a:rPr>
              <a:t>poradnik</a:t>
            </a:r>
            <a:r>
              <a:rPr lang="en-US">
                <a:solidFill>
                  <a:schemeClr val="bg1"/>
                </a:solidFill>
              </a:rPr>
              <a:t>, </a:t>
            </a:r>
            <a:r>
              <a:rPr lang="en-US" err="1">
                <a:solidFill>
                  <a:schemeClr val="bg1"/>
                </a:solidFill>
              </a:rPr>
              <a:t>który</a:t>
            </a:r>
            <a:r>
              <a:rPr lang="en-US">
                <a:solidFill>
                  <a:schemeClr val="bg1"/>
                </a:solidFill>
              </a:rPr>
              <a:t> </a:t>
            </a:r>
            <a:r>
              <a:rPr lang="en-US" err="1">
                <a:solidFill>
                  <a:schemeClr val="bg1"/>
                </a:solidFill>
              </a:rPr>
              <a:t>przygotowaliśmy</a:t>
            </a:r>
            <a:r>
              <a:rPr lang="en-US">
                <a:solidFill>
                  <a:schemeClr val="bg1"/>
                </a:solidFill>
              </a:rPr>
              <a:t> z </a:t>
            </a:r>
            <a:r>
              <a:rPr lang="en-US" err="1">
                <a:solidFill>
                  <a:schemeClr val="bg1"/>
                </a:solidFill>
              </a:rPr>
              <a:t>myślą</a:t>
            </a:r>
            <a:r>
              <a:rPr lang="en-US">
                <a:solidFill>
                  <a:schemeClr val="bg1"/>
                </a:solidFill>
              </a:rPr>
              <a:t> o Was </a:t>
            </a:r>
            <a:r>
              <a:rPr lang="en-US" err="1">
                <a:solidFill>
                  <a:schemeClr val="bg1"/>
                </a:solidFill>
              </a:rPr>
              <a:t>ułatwi</a:t>
            </a:r>
            <a:r>
              <a:rPr lang="en-US">
                <a:solidFill>
                  <a:schemeClr val="bg1"/>
                </a:solidFill>
              </a:rPr>
              <a:t> </a:t>
            </a:r>
            <a:r>
              <a:rPr lang="en-US" err="1">
                <a:solidFill>
                  <a:schemeClr val="bg1"/>
                </a:solidFill>
              </a:rPr>
              <a:t>przygotowanie</a:t>
            </a:r>
            <a:r>
              <a:rPr lang="en-US">
                <a:solidFill>
                  <a:schemeClr val="bg1"/>
                </a:solidFill>
              </a:rPr>
              <a:t> </a:t>
            </a:r>
            <a:r>
              <a:rPr lang="en-US" err="1">
                <a:solidFill>
                  <a:schemeClr val="bg1"/>
                </a:solidFill>
              </a:rPr>
              <a:t>przyszłego</a:t>
            </a:r>
            <a:r>
              <a:rPr lang="en-US">
                <a:solidFill>
                  <a:schemeClr val="bg1"/>
                </a:solidFill>
              </a:rPr>
              <a:t> </a:t>
            </a:r>
            <a:r>
              <a:rPr lang="en-US" err="1">
                <a:solidFill>
                  <a:schemeClr val="bg1"/>
                </a:solidFill>
              </a:rPr>
              <a:t>ucznia</a:t>
            </a:r>
            <a:r>
              <a:rPr lang="en-US">
                <a:solidFill>
                  <a:schemeClr val="bg1"/>
                </a:solidFill>
              </a:rPr>
              <a:t> </a:t>
            </a:r>
            <a:r>
              <a:rPr lang="en-US" err="1">
                <a:solidFill>
                  <a:schemeClr val="bg1"/>
                </a:solidFill>
              </a:rPr>
              <a:t>i</a:t>
            </a:r>
            <a:r>
              <a:rPr lang="en-US">
                <a:solidFill>
                  <a:schemeClr val="bg1"/>
                </a:solidFill>
              </a:rPr>
              <a:t> </a:t>
            </a:r>
            <a:r>
              <a:rPr lang="en-US" err="1">
                <a:solidFill>
                  <a:schemeClr val="bg1"/>
                </a:solidFill>
              </a:rPr>
              <a:t>pozwoli</a:t>
            </a:r>
            <a:r>
              <a:rPr lang="en-US">
                <a:solidFill>
                  <a:schemeClr val="bg1"/>
                </a:solidFill>
              </a:rPr>
              <a:t> Wam z </a:t>
            </a:r>
            <a:r>
              <a:rPr lang="en-US" err="1">
                <a:solidFill>
                  <a:schemeClr val="bg1"/>
                </a:solidFill>
              </a:rPr>
              <a:t>uśmiechem</a:t>
            </a:r>
            <a:r>
              <a:rPr lang="en-US">
                <a:solidFill>
                  <a:schemeClr val="bg1"/>
                </a:solidFill>
              </a:rPr>
              <a:t> </a:t>
            </a:r>
            <a:r>
              <a:rPr lang="en-US" err="1">
                <a:solidFill>
                  <a:schemeClr val="bg1"/>
                </a:solidFill>
              </a:rPr>
              <a:t>wkroczyć</a:t>
            </a:r>
            <a:r>
              <a:rPr lang="en-US">
                <a:solidFill>
                  <a:schemeClr val="bg1"/>
                </a:solidFill>
              </a:rPr>
              <a:t> do </a:t>
            </a:r>
            <a:r>
              <a:rPr lang="en-US" err="1">
                <a:solidFill>
                  <a:schemeClr val="bg1"/>
                </a:solidFill>
              </a:rPr>
              <a:t>naszej</a:t>
            </a:r>
            <a:r>
              <a:rPr lang="en-US">
                <a:solidFill>
                  <a:schemeClr val="bg1"/>
                </a:solidFill>
              </a:rPr>
              <a:t> </a:t>
            </a:r>
            <a:r>
              <a:rPr lang="en-US" err="1">
                <a:solidFill>
                  <a:schemeClr val="bg1"/>
                </a:solidFill>
              </a:rPr>
              <a:t>szkolnej</a:t>
            </a:r>
            <a:r>
              <a:rPr lang="en-US">
                <a:solidFill>
                  <a:schemeClr val="bg1"/>
                </a:solidFill>
              </a:rPr>
              <a:t> </a:t>
            </a:r>
            <a:r>
              <a:rPr lang="en-US" err="1">
                <a:solidFill>
                  <a:schemeClr val="bg1"/>
                </a:solidFill>
              </a:rPr>
              <a:t>rodziny</a:t>
            </a:r>
            <a:r>
              <a:rPr lang="en-US">
                <a:solidFill>
                  <a:schemeClr val="bg1"/>
                </a:solidFill>
              </a:rPr>
              <a:t>.</a:t>
            </a:r>
            <a:endParaRPr lang="pl-PL">
              <a:solidFill>
                <a:schemeClr val="bg1"/>
              </a:solidFill>
            </a:endParaRPr>
          </a:p>
        </p:txBody>
      </p:sp>
      <p:pic>
        <p:nvPicPr>
          <p:cNvPr id="5" name="Obraz 4" descr="Czytanie pszczoły rysunku">
            <a:extLst>
              <a:ext uri="{FF2B5EF4-FFF2-40B4-BE49-F238E27FC236}">
                <a16:creationId xmlns:a16="http://schemas.microsoft.com/office/drawing/2014/main" id="{6036F3D0-CFDC-6918-5BF6-E1DAE904B423}"/>
              </a:ext>
            </a:extLst>
          </p:cNvPr>
          <p:cNvPicPr>
            <a:picLocks noChangeAspect="1"/>
          </p:cNvPicPr>
          <p:nvPr/>
        </p:nvPicPr>
        <p:blipFill>
          <a:blip r:embed="rId7"/>
          <a:stretch>
            <a:fillRect/>
          </a:stretch>
        </p:blipFill>
        <p:spPr>
          <a:xfrm>
            <a:off x="6091918" y="2550088"/>
            <a:ext cx="2627842" cy="3492149"/>
          </a:xfrm>
          <a:prstGeom prst="rect">
            <a:avLst/>
          </a:prstGeom>
          <a:effectLst/>
        </p:spPr>
      </p:pic>
      <p:pic>
        <p:nvPicPr>
          <p:cNvPr id="6" name="Obraz 5" descr="Obraz zawierający Grafika, Czcionka, kreskówka, projekt graficzny&#10;&#10;Opis wygenerowany automatycznie">
            <a:extLst>
              <a:ext uri="{FF2B5EF4-FFF2-40B4-BE49-F238E27FC236}">
                <a16:creationId xmlns:a16="http://schemas.microsoft.com/office/drawing/2014/main" id="{9EDBE445-7447-67F0-B1F0-D91CECD693FE}"/>
              </a:ext>
            </a:extLst>
          </p:cNvPr>
          <p:cNvPicPr>
            <a:picLocks noChangeAspect="1"/>
          </p:cNvPicPr>
          <p:nvPr/>
        </p:nvPicPr>
        <p:blipFill>
          <a:blip r:embed="rId8"/>
          <a:stretch>
            <a:fillRect/>
          </a:stretch>
        </p:blipFill>
        <p:spPr>
          <a:xfrm>
            <a:off x="8914672" y="2376055"/>
            <a:ext cx="2906292" cy="4114800"/>
          </a:xfrm>
          <a:prstGeom prst="rect">
            <a:avLst/>
          </a:prstGeom>
        </p:spPr>
      </p:pic>
    </p:spTree>
    <p:extLst>
      <p:ext uri="{BB962C8B-B14F-4D97-AF65-F5344CB8AC3E}">
        <p14:creationId xmlns:p14="http://schemas.microsoft.com/office/powerpoint/2010/main" val="227593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450A37-EDAD-DF43-3E0E-8049F55EE27D}"/>
              </a:ext>
            </a:extLst>
          </p:cNvPr>
          <p:cNvSpPr>
            <a:spLocks noGrp="1"/>
          </p:cNvSpPr>
          <p:nvPr>
            <p:ph type="title"/>
          </p:nvPr>
        </p:nvSpPr>
        <p:spPr>
          <a:xfrm>
            <a:off x="535822" y="302323"/>
            <a:ext cx="10768302" cy="6473845"/>
          </a:xfrm>
        </p:spPr>
        <p:txBody>
          <a:bodyPr/>
          <a:lstStyle/>
          <a:p>
            <a:r>
              <a:rPr lang="pl-PL" sz="2600"/>
              <a:t>JAK PRZYGOTOWAĆ DZIECKO DO PRZEKROCZENIA PROGU SZKOLNEGO</a:t>
            </a:r>
            <a:br>
              <a:rPr lang="pl-PL" sz="2600"/>
            </a:br>
            <a:br>
              <a:rPr lang="pl-PL" sz="2600"/>
            </a:br>
            <a:r>
              <a:rPr lang="pl-PL" sz="2800"/>
              <a:t>Drogi Rodzicu!</a:t>
            </a:r>
            <a:br>
              <a:rPr lang="pl-PL" sz="3200"/>
            </a:br>
            <a:r>
              <a:rPr lang="pl-PL" sz="2800" b="1">
                <a:latin typeface="Times New Roman"/>
                <a:cs typeface="Times New Roman"/>
              </a:rPr>
              <a:t>1. Rozmawiaj z dzieckiem o szkole.</a:t>
            </a:r>
            <a:endParaRPr lang="pl-PL" sz="2800"/>
          </a:p>
          <a:p>
            <a:pPr algn="just"/>
            <a:r>
              <a:rPr lang="pl-PL" sz="2000">
                <a:latin typeface="Times New Roman"/>
                <a:cs typeface="Times New Roman"/>
              </a:rPr>
              <a:t>Stopniowo przygotowuj dziecko do spotkana ze szkołą.  Możesz odnieść się do własnych miłych wspomnień. </a:t>
            </a:r>
            <a:r>
              <a:rPr lang="pl-PL" sz="2000">
                <a:latin typeface="Times New Roman"/>
                <a:ea typeface="+mj-lt"/>
                <a:cs typeface="+mj-lt"/>
              </a:rPr>
              <a:t>Od rodziców zależy, czy dzieci polubią szkołę, czy też będzie ona budzić ich lęk. A warto, by chodziły tu z radością, by szkoła budziła ich ciekawość, a nie powodowała stres. </a:t>
            </a:r>
            <a:br>
              <a:rPr lang="pl-PL" sz="2000">
                <a:latin typeface="Times New Roman"/>
                <a:cs typeface="Times New Roman"/>
              </a:rPr>
            </a:br>
            <a:r>
              <a:rPr lang="pl-PL" sz="2800" b="1">
                <a:latin typeface="Times New Roman"/>
                <a:cs typeface="Times New Roman"/>
              </a:rPr>
              <a:t>2. Pozytywnie nastaw swoje dziecko do nauki w szkole.</a:t>
            </a:r>
            <a:endParaRPr lang="pl-PL"/>
          </a:p>
          <a:p>
            <a:pPr algn="just"/>
            <a:r>
              <a:rPr lang="pl-PL" sz="2000">
                <a:latin typeface="Times New Roman"/>
                <a:cs typeface="Times New Roman"/>
              </a:rPr>
              <a:t>Pokaż dziecku, że dzięki nauce będzie samodzielne. Gdy nauczy się czytać, przeczyta samo ulubioną bajkę. Gdy nauczy się liczyć, będzie samodzielnie płacić za cukierki w sklepie i jeszcze policzy resztę. Pokaż, że nauka to praktyczna rzecz w życiu codziennym. Nie wywieraj na nie presji, nie strasz niepotrzebnie. Szkoła ma być również przygodą i dobrą zabawą.</a:t>
            </a:r>
          </a:p>
          <a:p>
            <a:pPr algn="just"/>
            <a:r>
              <a:rPr lang="pl-PL" sz="2800" b="1">
                <a:latin typeface="Times New Roman"/>
                <a:ea typeface="+mj-lt"/>
                <a:cs typeface="Times New Roman"/>
              </a:rPr>
              <a:t>3. Tłumacz dziecku, jak ma się zachowywać w szkole.</a:t>
            </a:r>
            <a:endParaRPr lang="pl-PL" sz="2800">
              <a:ea typeface="+mj-lt"/>
              <a:cs typeface="+mj-lt"/>
            </a:endParaRPr>
          </a:p>
          <a:p>
            <a:pPr algn="just"/>
            <a:r>
              <a:rPr lang="pl-PL" sz="2000">
                <a:latin typeface="Times New Roman"/>
                <a:ea typeface="+mj-lt"/>
                <a:cs typeface="Times New Roman"/>
              </a:rPr>
              <a:t>Wyjaśnij dziecku, że w szkole należy słuchać i respektować polecenia nauczyciela – tak jak w domu słucha mamy i taty. Wtedy łatwiej mu będzie dostosować się do szkolnych wymagań. Powinno darzyć szacunkiem starszych i inne dzieci. Dzięki temu unikniemy problemów w przyszłości.</a:t>
            </a:r>
            <a:br>
              <a:rPr lang="pl-PL" sz="2800">
                <a:ea typeface="+mj-lt"/>
                <a:cs typeface="+mj-lt"/>
              </a:rPr>
            </a:br>
            <a:endParaRPr lang="pl-PL" sz="2000">
              <a:latin typeface="Times New Roman"/>
              <a:cs typeface="Times New Roman"/>
            </a:endParaRPr>
          </a:p>
        </p:txBody>
      </p:sp>
    </p:spTree>
    <p:extLst>
      <p:ext uri="{BB962C8B-B14F-4D97-AF65-F5344CB8AC3E}">
        <p14:creationId xmlns:p14="http://schemas.microsoft.com/office/powerpoint/2010/main" val="309598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450A37-EDAD-DF43-3E0E-8049F55EE27D}"/>
              </a:ext>
            </a:extLst>
          </p:cNvPr>
          <p:cNvSpPr>
            <a:spLocks noGrp="1"/>
          </p:cNvSpPr>
          <p:nvPr>
            <p:ph type="title"/>
          </p:nvPr>
        </p:nvSpPr>
        <p:spPr>
          <a:xfrm>
            <a:off x="535822" y="302323"/>
            <a:ext cx="10768302" cy="6473845"/>
          </a:xfrm>
        </p:spPr>
        <p:txBody>
          <a:bodyPr/>
          <a:lstStyle/>
          <a:p>
            <a:pPr algn="just"/>
            <a:r>
              <a:rPr lang="pl-PL" sz="2800" b="1">
                <a:latin typeface="Times New Roman"/>
                <a:cs typeface="Times New Roman"/>
              </a:rPr>
              <a:t>4. Przygotuj dziecku w domu miejsce do nauki.</a:t>
            </a:r>
            <a:endParaRPr lang="pl-PL" sz="2800">
              <a:ea typeface="+mj-lt"/>
              <a:cs typeface="+mj-lt"/>
            </a:endParaRPr>
          </a:p>
          <a:p>
            <a:pPr algn="just"/>
            <a:r>
              <a:rPr lang="pl-PL" sz="2000">
                <a:latin typeface="Times New Roman"/>
                <a:cs typeface="Times New Roman"/>
              </a:rPr>
              <a:t>Znajdźcie wspólnie miejsce, kącik do nauki, gdzie nic nie będzie rozpraszać uwagi dziecka. Wyznaczcie miejsce na tornister, książki, zeszyty, przybory szkolne. Zadbajcie o właściwe oświetlenie.</a:t>
            </a:r>
            <a:br>
              <a:rPr lang="pl-PL" sz="2000">
                <a:latin typeface="Times New Roman"/>
                <a:cs typeface="Times New Roman"/>
              </a:rPr>
            </a:br>
            <a:br>
              <a:rPr lang="pl-PL" sz="2000">
                <a:latin typeface="Times New Roman"/>
                <a:cs typeface="Times New Roman"/>
              </a:rPr>
            </a:br>
            <a:r>
              <a:rPr lang="pl-PL" sz="2800" b="1">
                <a:latin typeface="Times New Roman"/>
                <a:cs typeface="Times New Roman"/>
              </a:rPr>
              <a:t>5. Przygotuj z dzieckiem wyprawkę – koniecznie w czasie wakacji.</a:t>
            </a:r>
            <a:endParaRPr lang="pl-PL" sz="2800" b="1">
              <a:ea typeface="+mj-lt"/>
              <a:cs typeface="+mj-lt"/>
            </a:endParaRPr>
          </a:p>
          <a:p>
            <a:r>
              <a:rPr lang="pl-PL" sz="2000">
                <a:latin typeface="Times New Roman"/>
                <a:cs typeface="Times New Roman"/>
              </a:rPr>
              <a:t>Zakup przyborów szkolnych może sprawić wiele radości i stać się doskonałym sposobem na mile spędzony wspólnie czas. W czasie zakupów zwróćcie uwagę na plecak – taki, który będzie służył dziecku przez najbliższe 3 lata (lekki, usztywniony – koniecznie sprawdź wagę samego plecaka!).  Plecak na kółkach nie jest polecany przez ortopedów.</a:t>
            </a:r>
            <a:r>
              <a:rPr lang="pl-PL" sz="2000">
                <a:latin typeface="Times New Roman"/>
                <a:ea typeface="+mj-lt"/>
                <a:cs typeface="+mj-lt"/>
              </a:rPr>
              <a:t> </a:t>
            </a:r>
            <a:r>
              <a:rPr lang="pl-PL" sz="2000">
                <a:latin typeface="Times New Roman"/>
                <a:cs typeface="Times New Roman"/>
              </a:rPr>
              <a:t>Wskazane są również elementy odblaskowe</a:t>
            </a:r>
            <a:r>
              <a:rPr lang="pl-PL" sz="2800">
                <a:latin typeface="Times New Roman"/>
                <a:cs typeface="Times New Roman"/>
              </a:rPr>
              <a:t>.</a:t>
            </a:r>
            <a:br>
              <a:rPr lang="pl-PL" sz="2800">
                <a:latin typeface="Times New Roman"/>
                <a:cs typeface="Times New Roman"/>
              </a:rPr>
            </a:br>
            <a:br>
              <a:rPr lang="pl-PL" sz="2800">
                <a:latin typeface="Times New Roman"/>
                <a:cs typeface="Times New Roman"/>
              </a:rPr>
            </a:br>
            <a:r>
              <a:rPr lang="pl-PL" sz="2800" b="1">
                <a:latin typeface="Times New Roman"/>
                <a:cs typeface="Times New Roman"/>
              </a:rPr>
              <a:t>Drogi Pierwszoklasisto!</a:t>
            </a:r>
            <a:br>
              <a:rPr lang="pl-PL" sz="2800">
                <a:latin typeface="Times New Roman"/>
                <a:cs typeface="Times New Roman"/>
              </a:rPr>
            </a:br>
            <a:r>
              <a:rPr lang="pl-PL" sz="2000">
                <a:latin typeface="Times New Roman"/>
                <a:cs typeface="Times New Roman"/>
              </a:rPr>
              <a:t>Nie obawiaj się tego co nowe, nie bój się zadawać pytań, dziel się swoimi odczuciami z rodzicami, zarówno tym, co Cię cieszy, jak i tym co wzbudza twój niepokój. Bierz aktywnie udział w zakupach szkolnej wyprawki. Wspólnie z rodzicem urządź swój kącik do nauki, dbaj o niego oraz o nowe przybory szkolne i książki. Pamiętaj o  pozostawieniu porządku po skończonej pracy, za nim zajmiesz się zabawą. Czas szkolnych przygotowań może sprawić Ci wiele radości.</a:t>
            </a:r>
            <a:br>
              <a:rPr lang="pl-PL" sz="2000">
                <a:latin typeface="Times New Roman"/>
                <a:cs typeface="Times New Roman"/>
              </a:rPr>
            </a:br>
            <a:r>
              <a:rPr lang="pl-PL" sz="2800">
                <a:latin typeface="Times New Roman"/>
                <a:cs typeface="Times New Roman"/>
              </a:rPr>
              <a:t> </a:t>
            </a:r>
            <a:br>
              <a:rPr lang="pl-PL" sz="2800">
                <a:latin typeface="Times New Roman"/>
                <a:cs typeface="Times New Roman"/>
              </a:rPr>
            </a:br>
            <a:br>
              <a:rPr lang="pl-PL" sz="2800">
                <a:latin typeface="Times New Roman"/>
                <a:cs typeface="Times New Roman"/>
              </a:rPr>
            </a:br>
            <a:r>
              <a:rPr lang="pl-PL" sz="2800">
                <a:latin typeface="Times New Roman"/>
                <a:cs typeface="Times New Roman"/>
              </a:rPr>
              <a:t> </a:t>
            </a:r>
            <a:endParaRPr lang="pl-PL" sz="2800">
              <a:ea typeface="+mj-lt"/>
              <a:cs typeface="+mj-lt"/>
            </a:endParaRPr>
          </a:p>
          <a:p>
            <a:endParaRPr lang="pl-PL" sz="2800" b="1">
              <a:latin typeface="Times New Roman"/>
              <a:cs typeface="Times New Roman"/>
            </a:endParaRPr>
          </a:p>
        </p:txBody>
      </p:sp>
    </p:spTree>
    <p:extLst>
      <p:ext uri="{BB962C8B-B14F-4D97-AF65-F5344CB8AC3E}">
        <p14:creationId xmlns:p14="http://schemas.microsoft.com/office/powerpoint/2010/main" val="17238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8" name="Picture 11">
            <a:extLst>
              <a:ext uri="{FF2B5EF4-FFF2-40B4-BE49-F238E27FC236}">
                <a16:creationId xmlns:a16="http://schemas.microsoft.com/office/drawing/2014/main" id="{DA2C34EF-101A-44FE-8A31-E0A7F4776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 name="Oval 13">
            <a:extLst>
              <a:ext uri="{FF2B5EF4-FFF2-40B4-BE49-F238E27FC236}">
                <a16:creationId xmlns:a16="http://schemas.microsoft.com/office/drawing/2014/main" id="{5C86EC89-02DB-4384-8A63-0EFFEFD1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1" name="Picture 15">
            <a:extLst>
              <a:ext uri="{FF2B5EF4-FFF2-40B4-BE49-F238E27FC236}">
                <a16:creationId xmlns:a16="http://schemas.microsoft.com/office/drawing/2014/main" id="{54BB1565-EB36-4D75-8888-72796286D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 name="Picture 17">
            <a:extLst>
              <a:ext uri="{FF2B5EF4-FFF2-40B4-BE49-F238E27FC236}">
                <a16:creationId xmlns:a16="http://schemas.microsoft.com/office/drawing/2014/main" id="{871DF8C3-722E-49D1-87D5-E0FB1D6409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5" name="Rectangle 19">
            <a:extLst>
              <a:ext uri="{FF2B5EF4-FFF2-40B4-BE49-F238E27FC236}">
                <a16:creationId xmlns:a16="http://schemas.microsoft.com/office/drawing/2014/main" id="{93E59372-1F66-480B-ADD0-8000A0547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7">
            <a:extLst>
              <a:ext uri="{FF2B5EF4-FFF2-40B4-BE49-F238E27FC236}">
                <a16:creationId xmlns:a16="http://schemas.microsoft.com/office/drawing/2014/main" id="{27ED9C6F-41DF-4D9F-BA1A-51F35214C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ytuł 1">
            <a:extLst>
              <a:ext uri="{FF2B5EF4-FFF2-40B4-BE49-F238E27FC236}">
                <a16:creationId xmlns:a16="http://schemas.microsoft.com/office/drawing/2014/main" id="{0C94517D-0988-0E2A-F4FD-36A6A9CF7CD7}"/>
              </a:ext>
            </a:extLst>
          </p:cNvPr>
          <p:cNvSpPr>
            <a:spLocks noGrp="1"/>
          </p:cNvSpPr>
          <p:nvPr>
            <p:ph type="title"/>
          </p:nvPr>
        </p:nvSpPr>
        <p:spPr>
          <a:xfrm>
            <a:off x="646111" y="452718"/>
            <a:ext cx="9404723" cy="1180711"/>
          </a:xfrm>
        </p:spPr>
        <p:txBody>
          <a:bodyPr vert="horz" lIns="91440" tIns="45720" rIns="91440" bIns="45720" rtlCol="0" anchor="t">
            <a:normAutofit/>
          </a:bodyPr>
          <a:lstStyle/>
          <a:p>
            <a:r>
              <a:rPr lang="en-US" sz="4200"/>
              <a:t>Wyprawka szkolna pierwszoklasisty</a:t>
            </a:r>
          </a:p>
        </p:txBody>
      </p:sp>
      <p:sp>
        <p:nvSpPr>
          <p:cNvPr id="19" name="Rectangle 23">
            <a:extLst>
              <a:ext uri="{FF2B5EF4-FFF2-40B4-BE49-F238E27FC236}">
                <a16:creationId xmlns:a16="http://schemas.microsoft.com/office/drawing/2014/main" id="{30229322-788F-4D9D-B670-83490ECE4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ADF4A6DD-CB54-40FE-922D-F885BAA4E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Symbol zastępczy tekstu 2">
            <a:extLst>
              <a:ext uri="{FF2B5EF4-FFF2-40B4-BE49-F238E27FC236}">
                <a16:creationId xmlns:a16="http://schemas.microsoft.com/office/drawing/2014/main" id="{6B1E978E-9A9F-C198-BB88-E3000BCEDB03}"/>
              </a:ext>
            </a:extLst>
          </p:cNvPr>
          <p:cNvSpPr>
            <a:spLocks noGrp="1"/>
          </p:cNvSpPr>
          <p:nvPr>
            <p:ph type="body" sz="half" idx="2"/>
          </p:nvPr>
        </p:nvSpPr>
        <p:spPr>
          <a:xfrm>
            <a:off x="754691" y="2285045"/>
            <a:ext cx="7028170" cy="4277843"/>
          </a:xfrm>
        </p:spPr>
        <p:txBody>
          <a:bodyPr vert="horz" lIns="91440" tIns="45720" rIns="91440" bIns="45720" rtlCol="0" anchor="ctr">
            <a:noAutofit/>
          </a:bodyPr>
          <a:lstStyle/>
          <a:p>
            <a:pPr lvl="1">
              <a:lnSpc>
                <a:spcPct val="90000"/>
              </a:lnSpc>
            </a:pPr>
            <a:endParaRPr lang="en-US" sz="2000">
              <a:solidFill>
                <a:schemeClr val="bg1"/>
              </a:solidFill>
              <a:latin typeface="Times New Roman"/>
              <a:cs typeface="Times New Roman"/>
            </a:endParaRPr>
          </a:p>
          <a:p>
            <a:pPr lvl="1">
              <a:lnSpc>
                <a:spcPct val="90000"/>
              </a:lnSpc>
            </a:pPr>
            <a:endParaRPr lang="en-US" sz="2000" b="1">
              <a:solidFill>
                <a:schemeClr val="bg1"/>
              </a:solidFill>
              <a:latin typeface="Century Gothic"/>
              <a:cs typeface="Times New Roman"/>
            </a:endParaRPr>
          </a:p>
          <a:p>
            <a:pPr lvl="1">
              <a:lnSpc>
                <a:spcPct val="90000"/>
              </a:lnSpc>
            </a:pPr>
            <a:endParaRPr lang="en-US" sz="1600" b="1">
              <a:solidFill>
                <a:schemeClr val="bg1"/>
              </a:solidFill>
              <a:latin typeface="Century Gothic"/>
              <a:cs typeface="Times New Roman"/>
            </a:endParaRPr>
          </a:p>
          <a:p>
            <a:pPr lvl="1">
              <a:lnSpc>
                <a:spcPct val="90000"/>
              </a:lnSpc>
            </a:pPr>
            <a:endParaRPr lang="en-US" sz="1600" b="1">
              <a:solidFill>
                <a:schemeClr val="bg1"/>
              </a:solidFill>
              <a:latin typeface="Century Gothic"/>
              <a:cs typeface="Times New Roman"/>
            </a:endParaRPr>
          </a:p>
          <a:p>
            <a:pPr lvl="1">
              <a:lnSpc>
                <a:spcPct val="90000"/>
              </a:lnSpc>
            </a:pPr>
            <a:endParaRPr lang="en-US" sz="1600" b="1">
              <a:solidFill>
                <a:schemeClr val="bg1"/>
              </a:solidFill>
              <a:latin typeface="Century Gothic"/>
              <a:cs typeface="Times New Roman"/>
            </a:endParaRPr>
          </a:p>
          <a:p>
            <a:pPr lvl="1"/>
            <a:r>
              <a:rPr lang="en-US" sz="1600" b="1">
                <a:solidFill>
                  <a:schemeClr val="bg1"/>
                </a:solidFill>
                <a:latin typeface="Century Gothic"/>
                <a:cs typeface="Times New Roman"/>
              </a:rPr>
              <a:t>Oto </a:t>
            </a:r>
            <a:r>
              <a:rPr lang="en-US" sz="1600" b="1" err="1">
                <a:solidFill>
                  <a:schemeClr val="bg1"/>
                </a:solidFill>
                <a:latin typeface="Century Gothic"/>
                <a:cs typeface="Times New Roman"/>
              </a:rPr>
              <a:t>lista</a:t>
            </a:r>
            <a:r>
              <a:rPr lang="en-US" sz="1600" b="1">
                <a:solidFill>
                  <a:schemeClr val="bg1"/>
                </a:solidFill>
                <a:latin typeface="Century Gothic"/>
                <a:cs typeface="Times New Roman"/>
              </a:rPr>
              <a:t> </a:t>
            </a:r>
            <a:r>
              <a:rPr lang="en-US" sz="1600" b="1" err="1">
                <a:solidFill>
                  <a:schemeClr val="bg1"/>
                </a:solidFill>
                <a:latin typeface="Century Gothic"/>
                <a:cs typeface="Times New Roman"/>
              </a:rPr>
              <a:t>niezbędnych</a:t>
            </a:r>
            <a:r>
              <a:rPr lang="en-US" sz="1600" b="1">
                <a:solidFill>
                  <a:schemeClr val="bg1"/>
                </a:solidFill>
                <a:latin typeface="Century Gothic"/>
                <a:cs typeface="Times New Roman"/>
              </a:rPr>
              <a:t> </a:t>
            </a:r>
            <a:r>
              <a:rPr lang="en-US" sz="1600" b="1" err="1">
                <a:solidFill>
                  <a:schemeClr val="bg1"/>
                </a:solidFill>
                <a:latin typeface="Century Gothic"/>
                <a:cs typeface="Times New Roman"/>
              </a:rPr>
              <a:t>rzeczy</a:t>
            </a:r>
            <a:r>
              <a:rPr lang="en-US" sz="1600" b="1">
                <a:solidFill>
                  <a:schemeClr val="bg1"/>
                </a:solidFill>
                <a:latin typeface="Century Gothic"/>
                <a:cs typeface="Times New Roman"/>
              </a:rPr>
              <a:t> </a:t>
            </a:r>
            <a:r>
              <a:rPr lang="en-US" sz="1600" b="1" err="1">
                <a:solidFill>
                  <a:schemeClr val="bg1"/>
                </a:solidFill>
                <a:latin typeface="Century Gothic"/>
                <a:cs typeface="Times New Roman"/>
              </a:rPr>
              <a:t>pierwszoklasisty</a:t>
            </a:r>
            <a:r>
              <a:rPr lang="en-US" sz="1600">
                <a:solidFill>
                  <a:schemeClr val="bg1"/>
                </a:solidFill>
                <a:latin typeface="Century Gothic"/>
                <a:cs typeface="Times New Roman"/>
              </a:rPr>
              <a:t> </a:t>
            </a:r>
            <a:br>
              <a:rPr lang="en-US" sz="1600">
                <a:latin typeface="Century Gothic"/>
              </a:rPr>
            </a:br>
            <a:endParaRPr lang="en-US" sz="1600">
              <a:solidFill>
                <a:schemeClr val="bg1"/>
              </a:solidFill>
              <a:latin typeface="Century Gothic"/>
              <a:cs typeface="Times New Roman"/>
            </a:endParaRPr>
          </a:p>
          <a:p>
            <a:pPr marL="628650" lvl="1" indent="-171450">
              <a:buFont typeface="Wingdings" charset="2"/>
              <a:buChar char="§"/>
            </a:pPr>
            <a:r>
              <a:rPr lang="en-US" sz="1600" err="1">
                <a:solidFill>
                  <a:schemeClr val="bg1"/>
                </a:solidFill>
              </a:rPr>
              <a:t>Plecak</a:t>
            </a:r>
            <a:r>
              <a:rPr lang="en-US" sz="1600">
                <a:solidFill>
                  <a:schemeClr val="bg1"/>
                </a:solidFill>
              </a:rPr>
              <a:t>/</a:t>
            </a:r>
            <a:r>
              <a:rPr lang="en-US" sz="1600" err="1">
                <a:solidFill>
                  <a:schemeClr val="bg1"/>
                </a:solidFill>
              </a:rPr>
              <a:t>tornister</a:t>
            </a:r>
            <a:endParaRPr lang="en-US" sz="1600">
              <a:solidFill>
                <a:schemeClr val="bg1"/>
              </a:solidFill>
              <a:latin typeface="Century Gothic"/>
              <a:cs typeface="Times New Roman"/>
            </a:endParaRPr>
          </a:p>
          <a:p>
            <a:pPr marL="628650" lvl="1" indent="-171450">
              <a:buFont typeface="Wingdings" charset="2"/>
              <a:buChar char="§"/>
            </a:pPr>
            <a:r>
              <a:rPr lang="en-US" sz="1600" err="1">
                <a:solidFill>
                  <a:schemeClr val="bg1"/>
                </a:solidFill>
                <a:ea typeface="+mj-lt"/>
                <a:cs typeface="+mj-lt"/>
              </a:rPr>
              <a:t>piórnik</a:t>
            </a:r>
            <a:r>
              <a:rPr lang="en-US" sz="1600">
                <a:solidFill>
                  <a:schemeClr val="bg1"/>
                </a:solidFill>
                <a:ea typeface="+mj-lt"/>
                <a:cs typeface="+mj-lt"/>
              </a:rPr>
              <a:t> z </a:t>
            </a:r>
            <a:r>
              <a:rPr lang="en-US" sz="1600" err="1">
                <a:solidFill>
                  <a:schemeClr val="bg1"/>
                </a:solidFill>
                <a:ea typeface="+mj-lt"/>
                <a:cs typeface="+mj-lt"/>
              </a:rPr>
              <a:t>wyposażeniem</a:t>
            </a:r>
            <a:r>
              <a:rPr lang="en-US" sz="1600">
                <a:solidFill>
                  <a:schemeClr val="bg1"/>
                </a:solidFill>
                <a:ea typeface="+mj-lt"/>
                <a:cs typeface="+mj-lt"/>
              </a:rPr>
              <a:t>: </a:t>
            </a:r>
            <a:r>
              <a:rPr lang="en-US" sz="1600" err="1">
                <a:solidFill>
                  <a:schemeClr val="bg1"/>
                </a:solidFill>
                <a:ea typeface="+mj-lt"/>
                <a:cs typeface="+mj-lt"/>
              </a:rPr>
              <a:t>dwa</a:t>
            </a:r>
            <a:r>
              <a:rPr lang="en-US" sz="1600">
                <a:solidFill>
                  <a:schemeClr val="bg1"/>
                </a:solidFill>
                <a:ea typeface="+mj-lt"/>
                <a:cs typeface="+mj-lt"/>
              </a:rPr>
              <a:t> </a:t>
            </a:r>
            <a:r>
              <a:rPr lang="en-US" sz="1600" err="1">
                <a:solidFill>
                  <a:schemeClr val="bg1"/>
                </a:solidFill>
                <a:ea typeface="+mj-lt"/>
                <a:cs typeface="+mj-lt"/>
              </a:rPr>
              <a:t>ołówki</a:t>
            </a:r>
            <a:r>
              <a:rPr lang="en-US" sz="1600">
                <a:solidFill>
                  <a:schemeClr val="bg1"/>
                </a:solidFill>
                <a:ea typeface="+mj-lt"/>
                <a:cs typeface="+mj-lt"/>
              </a:rPr>
              <a:t>, </a:t>
            </a:r>
            <a:r>
              <a:rPr lang="en-US" sz="1600" err="1">
                <a:solidFill>
                  <a:schemeClr val="bg1"/>
                </a:solidFill>
                <a:ea typeface="+mj-lt"/>
                <a:cs typeface="+mj-lt"/>
              </a:rPr>
              <a:t>pióro</a:t>
            </a:r>
            <a:r>
              <a:rPr lang="en-US" sz="1600">
                <a:solidFill>
                  <a:schemeClr val="bg1"/>
                </a:solidFill>
                <a:ea typeface="+mj-lt"/>
                <a:cs typeface="+mj-lt"/>
              </a:rPr>
              <a:t>, </a:t>
            </a:r>
            <a:r>
              <a:rPr lang="en-US" sz="1600" err="1">
                <a:solidFill>
                  <a:schemeClr val="bg1"/>
                </a:solidFill>
                <a:ea typeface="+mj-lt"/>
                <a:cs typeface="+mj-lt"/>
              </a:rPr>
              <a:t>długopis</a:t>
            </a:r>
            <a:r>
              <a:rPr lang="en-US" sz="1600">
                <a:solidFill>
                  <a:schemeClr val="bg1"/>
                </a:solidFill>
                <a:ea typeface="+mj-lt"/>
                <a:cs typeface="+mj-lt"/>
              </a:rPr>
              <a:t>, </a:t>
            </a:r>
            <a:r>
              <a:rPr lang="en-US" sz="1600" err="1">
                <a:solidFill>
                  <a:schemeClr val="bg1"/>
                </a:solidFill>
                <a:ea typeface="+mj-lt"/>
                <a:cs typeface="+mj-lt"/>
              </a:rPr>
              <a:t>gumka</a:t>
            </a:r>
            <a:r>
              <a:rPr lang="en-US" sz="1600">
                <a:solidFill>
                  <a:schemeClr val="bg1"/>
                </a:solidFill>
                <a:ea typeface="+mj-lt"/>
                <a:cs typeface="+mj-lt"/>
              </a:rPr>
              <a:t> do </a:t>
            </a:r>
            <a:r>
              <a:rPr lang="en-US" sz="1600" err="1">
                <a:solidFill>
                  <a:schemeClr val="bg1"/>
                </a:solidFill>
                <a:ea typeface="+mj-lt"/>
                <a:cs typeface="+mj-lt"/>
              </a:rPr>
              <a:t>ścierania</a:t>
            </a:r>
            <a:r>
              <a:rPr lang="en-US" sz="1600">
                <a:solidFill>
                  <a:schemeClr val="bg1"/>
                </a:solidFill>
                <a:ea typeface="+mj-lt"/>
                <a:cs typeface="+mj-lt"/>
              </a:rPr>
              <a:t>, </a:t>
            </a:r>
            <a:r>
              <a:rPr lang="en-US" sz="1600" err="1">
                <a:solidFill>
                  <a:schemeClr val="bg1"/>
                </a:solidFill>
                <a:ea typeface="+mj-lt"/>
                <a:cs typeface="+mj-lt"/>
              </a:rPr>
              <a:t>zamykana</a:t>
            </a:r>
            <a:r>
              <a:rPr lang="en-US" sz="1600">
                <a:solidFill>
                  <a:schemeClr val="bg1"/>
                </a:solidFill>
                <a:ea typeface="+mj-lt"/>
                <a:cs typeface="+mj-lt"/>
              </a:rPr>
              <a:t> </a:t>
            </a:r>
            <a:r>
              <a:rPr lang="en-US" sz="1600" err="1">
                <a:solidFill>
                  <a:schemeClr val="bg1"/>
                </a:solidFill>
                <a:ea typeface="+mj-lt"/>
                <a:cs typeface="+mj-lt"/>
              </a:rPr>
              <a:t>temperówka</a:t>
            </a:r>
            <a:r>
              <a:rPr lang="en-US" sz="1600">
                <a:solidFill>
                  <a:schemeClr val="bg1"/>
                </a:solidFill>
                <a:ea typeface="+mj-lt"/>
                <a:cs typeface="+mj-lt"/>
              </a:rPr>
              <a:t>, </a:t>
            </a:r>
            <a:r>
              <a:rPr lang="en-US" sz="1600" err="1">
                <a:solidFill>
                  <a:schemeClr val="bg1"/>
                </a:solidFill>
                <a:ea typeface="+mj-lt"/>
                <a:cs typeface="+mj-lt"/>
              </a:rPr>
              <a:t>nożyczki</a:t>
            </a:r>
            <a:r>
              <a:rPr lang="en-US" sz="1600">
                <a:solidFill>
                  <a:schemeClr val="bg1"/>
                </a:solidFill>
                <a:ea typeface="+mj-lt"/>
                <a:cs typeface="+mj-lt"/>
              </a:rPr>
              <a:t>, </a:t>
            </a:r>
            <a:r>
              <a:rPr lang="en-US" sz="1600" err="1">
                <a:solidFill>
                  <a:schemeClr val="bg1"/>
                </a:solidFill>
                <a:ea typeface="+mj-lt"/>
                <a:cs typeface="+mj-lt"/>
              </a:rPr>
              <a:t>linijka</a:t>
            </a:r>
            <a:r>
              <a:rPr lang="en-US" sz="1600">
                <a:solidFill>
                  <a:schemeClr val="bg1"/>
                </a:solidFill>
                <a:ea typeface="+mj-lt"/>
                <a:cs typeface="+mj-lt"/>
              </a:rPr>
              <a:t>, </a:t>
            </a:r>
            <a:r>
              <a:rPr lang="en-US" sz="1600" err="1">
                <a:solidFill>
                  <a:schemeClr val="bg1"/>
                </a:solidFill>
                <a:ea typeface="+mj-lt"/>
                <a:cs typeface="+mj-lt"/>
              </a:rPr>
              <a:t>flamastry</a:t>
            </a:r>
            <a:r>
              <a:rPr lang="en-US" sz="1600">
                <a:solidFill>
                  <a:schemeClr val="bg1"/>
                </a:solidFill>
                <a:ea typeface="+mj-lt"/>
                <a:cs typeface="+mj-lt"/>
              </a:rPr>
              <a:t>, </a:t>
            </a:r>
            <a:r>
              <a:rPr lang="en-US" sz="1600" err="1">
                <a:solidFill>
                  <a:schemeClr val="bg1"/>
                </a:solidFill>
                <a:ea typeface="+mj-lt"/>
                <a:cs typeface="+mj-lt"/>
              </a:rPr>
              <a:t>kredki</a:t>
            </a:r>
            <a:r>
              <a:rPr lang="en-US" sz="1600">
                <a:solidFill>
                  <a:schemeClr val="bg1"/>
                </a:solidFill>
                <a:ea typeface="+mj-lt"/>
                <a:cs typeface="+mj-lt"/>
              </a:rPr>
              <a:t> </a:t>
            </a:r>
            <a:r>
              <a:rPr lang="en-US" sz="1600" err="1">
                <a:solidFill>
                  <a:schemeClr val="bg1"/>
                </a:solidFill>
                <a:ea typeface="+mj-lt"/>
                <a:cs typeface="+mj-lt"/>
              </a:rPr>
              <a:t>ołówkowe</a:t>
            </a:r>
            <a:r>
              <a:rPr lang="en-US" sz="1600">
                <a:solidFill>
                  <a:schemeClr val="bg1"/>
                </a:solidFill>
                <a:ea typeface="+mj-lt"/>
                <a:cs typeface="+mj-lt"/>
              </a:rPr>
              <a:t>,</a:t>
            </a:r>
            <a:endParaRPr lang="en-US" sz="1600">
              <a:solidFill>
                <a:schemeClr val="bg1"/>
              </a:solidFill>
              <a:latin typeface="Century Gothic"/>
              <a:ea typeface="+mj-lt"/>
              <a:cs typeface="Times New Roman"/>
            </a:endParaRPr>
          </a:p>
          <a:p>
            <a:pPr marL="628650" lvl="1" indent="-171450">
              <a:buFont typeface="Wingdings" charset="2"/>
              <a:buChar char="§"/>
            </a:pPr>
            <a:r>
              <a:rPr lang="en-US" sz="1600" err="1">
                <a:solidFill>
                  <a:schemeClr val="bg1"/>
                </a:solidFill>
                <a:ea typeface="+mj-lt"/>
                <a:cs typeface="+mj-lt"/>
              </a:rPr>
              <a:t>worek</a:t>
            </a:r>
            <a:r>
              <a:rPr lang="en-US" sz="1600">
                <a:solidFill>
                  <a:schemeClr val="bg1"/>
                </a:solidFill>
                <a:ea typeface="+mj-lt"/>
                <a:cs typeface="+mj-lt"/>
              </a:rPr>
              <a:t> z </a:t>
            </a:r>
            <a:r>
              <a:rPr lang="en-US" sz="1600" err="1">
                <a:solidFill>
                  <a:schemeClr val="bg1"/>
                </a:solidFill>
                <a:ea typeface="+mj-lt"/>
                <a:cs typeface="+mj-lt"/>
              </a:rPr>
              <a:t>butami</a:t>
            </a:r>
            <a:r>
              <a:rPr lang="en-US" sz="1600">
                <a:solidFill>
                  <a:schemeClr val="bg1"/>
                </a:solidFill>
                <a:ea typeface="+mj-lt"/>
                <a:cs typeface="+mj-lt"/>
              </a:rPr>
              <a:t> </a:t>
            </a:r>
            <a:r>
              <a:rPr lang="en-US" sz="1600" err="1">
                <a:solidFill>
                  <a:schemeClr val="bg1"/>
                </a:solidFill>
                <a:ea typeface="+mj-lt"/>
                <a:cs typeface="+mj-lt"/>
              </a:rPr>
              <a:t>na</a:t>
            </a:r>
            <a:r>
              <a:rPr lang="en-US" sz="1600">
                <a:solidFill>
                  <a:schemeClr val="bg1"/>
                </a:solidFill>
                <a:ea typeface="+mj-lt"/>
                <a:cs typeface="+mj-lt"/>
              </a:rPr>
              <a:t> </a:t>
            </a:r>
            <a:r>
              <a:rPr lang="en-US" sz="1600" err="1">
                <a:solidFill>
                  <a:schemeClr val="bg1"/>
                </a:solidFill>
                <a:ea typeface="+mj-lt"/>
                <a:cs typeface="+mj-lt"/>
              </a:rPr>
              <a:t>zmianę</a:t>
            </a:r>
            <a:r>
              <a:rPr lang="en-US" sz="1600">
                <a:solidFill>
                  <a:schemeClr val="bg1"/>
                </a:solidFill>
                <a:ea typeface="+mj-lt"/>
                <a:cs typeface="+mj-lt"/>
              </a:rPr>
              <a:t> </a:t>
            </a:r>
            <a:r>
              <a:rPr lang="en-US" sz="1600" err="1">
                <a:solidFill>
                  <a:schemeClr val="bg1"/>
                </a:solidFill>
                <a:ea typeface="+mj-lt"/>
                <a:cs typeface="+mj-lt"/>
              </a:rPr>
              <a:t>i</a:t>
            </a:r>
            <a:r>
              <a:rPr lang="en-US" sz="1600">
                <a:solidFill>
                  <a:schemeClr val="bg1"/>
                </a:solidFill>
                <a:ea typeface="+mj-lt"/>
                <a:cs typeface="+mj-lt"/>
              </a:rPr>
              <a:t> </a:t>
            </a:r>
            <a:r>
              <a:rPr lang="en-US" sz="1600" err="1">
                <a:solidFill>
                  <a:schemeClr val="bg1"/>
                </a:solidFill>
                <a:ea typeface="+mj-lt"/>
                <a:cs typeface="+mj-lt"/>
              </a:rPr>
              <a:t>strój</a:t>
            </a:r>
            <a:r>
              <a:rPr lang="en-US" sz="1600">
                <a:solidFill>
                  <a:schemeClr val="bg1"/>
                </a:solidFill>
                <a:ea typeface="+mj-lt"/>
                <a:cs typeface="+mj-lt"/>
              </a:rPr>
              <a:t> </a:t>
            </a:r>
            <a:r>
              <a:rPr lang="en-US" sz="1600" err="1">
                <a:solidFill>
                  <a:schemeClr val="bg1"/>
                </a:solidFill>
                <a:ea typeface="+mj-lt"/>
                <a:cs typeface="+mj-lt"/>
              </a:rPr>
              <a:t>na</a:t>
            </a:r>
            <a:r>
              <a:rPr lang="en-US" sz="1600">
                <a:solidFill>
                  <a:schemeClr val="bg1"/>
                </a:solidFill>
                <a:ea typeface="+mj-lt"/>
                <a:cs typeface="+mj-lt"/>
              </a:rPr>
              <a:t> WF (</a:t>
            </a:r>
            <a:r>
              <a:rPr lang="en-US" sz="1600" err="1">
                <a:solidFill>
                  <a:schemeClr val="bg1"/>
                </a:solidFill>
                <a:ea typeface="+mj-lt"/>
                <a:cs typeface="+mj-lt"/>
              </a:rPr>
              <a:t>biała</a:t>
            </a:r>
            <a:r>
              <a:rPr lang="en-US" sz="1600">
                <a:solidFill>
                  <a:schemeClr val="bg1"/>
                </a:solidFill>
                <a:ea typeface="+mj-lt"/>
                <a:cs typeface="+mj-lt"/>
              </a:rPr>
              <a:t> </a:t>
            </a:r>
            <a:r>
              <a:rPr lang="en-US" sz="1600" err="1">
                <a:solidFill>
                  <a:schemeClr val="bg1"/>
                </a:solidFill>
                <a:ea typeface="+mj-lt"/>
                <a:cs typeface="+mj-lt"/>
              </a:rPr>
              <a:t>koszulka</a:t>
            </a:r>
            <a:r>
              <a:rPr lang="en-US" sz="1600">
                <a:solidFill>
                  <a:schemeClr val="bg1"/>
                </a:solidFill>
                <a:ea typeface="+mj-lt"/>
                <a:cs typeface="+mj-lt"/>
              </a:rPr>
              <a:t> </a:t>
            </a:r>
            <a:r>
              <a:rPr lang="en-US" sz="1600" err="1">
                <a:solidFill>
                  <a:schemeClr val="bg1"/>
                </a:solidFill>
                <a:ea typeface="+mj-lt"/>
                <a:cs typeface="+mj-lt"/>
              </a:rPr>
              <a:t>i</a:t>
            </a:r>
            <a:r>
              <a:rPr lang="en-US" sz="1600">
                <a:solidFill>
                  <a:schemeClr val="bg1"/>
                </a:solidFill>
                <a:ea typeface="+mj-lt"/>
                <a:cs typeface="+mj-lt"/>
              </a:rPr>
              <a:t> </a:t>
            </a:r>
            <a:r>
              <a:rPr lang="en-US" sz="1600" err="1">
                <a:solidFill>
                  <a:schemeClr val="bg1"/>
                </a:solidFill>
                <a:ea typeface="+mj-lt"/>
                <a:cs typeface="+mj-lt"/>
              </a:rPr>
              <a:t>ciemne</a:t>
            </a:r>
            <a:r>
              <a:rPr lang="en-US" sz="1600">
                <a:solidFill>
                  <a:schemeClr val="bg1"/>
                </a:solidFill>
                <a:ea typeface="+mj-lt"/>
                <a:cs typeface="+mj-lt"/>
              </a:rPr>
              <a:t> </a:t>
            </a:r>
            <a:r>
              <a:rPr lang="en-US" sz="1600" err="1">
                <a:solidFill>
                  <a:schemeClr val="bg1"/>
                </a:solidFill>
                <a:ea typeface="+mj-lt"/>
                <a:cs typeface="+mj-lt"/>
              </a:rPr>
              <a:t>spodenki</a:t>
            </a:r>
            <a:r>
              <a:rPr lang="en-US" sz="1600">
                <a:solidFill>
                  <a:schemeClr val="bg1"/>
                </a:solidFill>
                <a:ea typeface="+mj-lt"/>
                <a:cs typeface="+mj-lt"/>
              </a:rPr>
              <a:t>),</a:t>
            </a:r>
            <a:endParaRPr lang="en-US" sz="1600">
              <a:solidFill>
                <a:schemeClr val="bg1"/>
              </a:solidFill>
              <a:latin typeface="Century Gothic"/>
              <a:ea typeface="+mj-lt"/>
              <a:cs typeface="Times New Roman"/>
            </a:endParaRPr>
          </a:p>
          <a:p>
            <a:pPr marL="628650" lvl="1" indent="-171450">
              <a:buFont typeface="Wingdings" charset="2"/>
              <a:buChar char="§"/>
            </a:pPr>
            <a:r>
              <a:rPr lang="en-US" sz="1600" err="1">
                <a:solidFill>
                  <a:schemeClr val="bg1"/>
                </a:solidFill>
                <a:ea typeface="+mj-lt"/>
                <a:cs typeface="+mj-lt"/>
              </a:rPr>
              <a:t>śniadaniówka</a:t>
            </a:r>
            <a:r>
              <a:rPr lang="en-US" sz="1600">
                <a:solidFill>
                  <a:schemeClr val="bg1"/>
                </a:solidFill>
                <a:ea typeface="+mj-lt"/>
                <a:cs typeface="+mj-lt"/>
              </a:rPr>
              <a:t> </a:t>
            </a:r>
            <a:r>
              <a:rPr lang="en-US" sz="1600" err="1">
                <a:solidFill>
                  <a:schemeClr val="bg1"/>
                </a:solidFill>
                <a:ea typeface="+mj-lt"/>
                <a:cs typeface="+mj-lt"/>
              </a:rPr>
              <a:t>i</a:t>
            </a:r>
            <a:r>
              <a:rPr lang="en-US" sz="1600">
                <a:solidFill>
                  <a:schemeClr val="bg1"/>
                </a:solidFill>
                <a:ea typeface="+mj-lt"/>
                <a:cs typeface="+mj-lt"/>
              </a:rPr>
              <a:t> bidon</a:t>
            </a:r>
            <a:endParaRPr lang="en-US" sz="1600">
              <a:solidFill>
                <a:schemeClr val="bg1"/>
              </a:solidFill>
              <a:latin typeface="Century Gothic"/>
              <a:ea typeface="+mj-lt"/>
              <a:cs typeface="Times New Roman"/>
            </a:endParaRPr>
          </a:p>
          <a:p>
            <a:pPr marL="628650" lvl="1" indent="-171450">
              <a:buFont typeface="Wingdings" charset="2"/>
              <a:buChar char="§"/>
            </a:pPr>
            <a:r>
              <a:rPr lang="en-US" sz="1600" err="1">
                <a:solidFill>
                  <a:schemeClr val="bg1"/>
                </a:solidFill>
                <a:ea typeface="+mj-lt"/>
                <a:cs typeface="+mj-lt"/>
              </a:rPr>
              <a:t>okładki</a:t>
            </a:r>
            <a:r>
              <a:rPr lang="en-US" sz="1600">
                <a:solidFill>
                  <a:schemeClr val="bg1"/>
                </a:solidFill>
                <a:ea typeface="+mj-lt"/>
                <a:cs typeface="+mj-lt"/>
              </a:rPr>
              <a:t> </a:t>
            </a:r>
            <a:r>
              <a:rPr lang="en-US" sz="1600" err="1">
                <a:solidFill>
                  <a:schemeClr val="bg1"/>
                </a:solidFill>
                <a:ea typeface="+mj-lt"/>
                <a:cs typeface="+mj-lt"/>
              </a:rPr>
              <a:t>i</a:t>
            </a:r>
            <a:r>
              <a:rPr lang="en-US" sz="1600">
                <a:solidFill>
                  <a:schemeClr val="bg1"/>
                </a:solidFill>
                <a:ea typeface="+mj-lt"/>
                <a:cs typeface="+mj-lt"/>
              </a:rPr>
              <a:t> </a:t>
            </a:r>
            <a:r>
              <a:rPr lang="en-US" sz="1600" err="1">
                <a:solidFill>
                  <a:schemeClr val="bg1"/>
                </a:solidFill>
                <a:ea typeface="+mj-lt"/>
                <a:cs typeface="+mj-lt"/>
              </a:rPr>
              <a:t>naklejki</a:t>
            </a:r>
            <a:r>
              <a:rPr lang="en-US" sz="1600">
                <a:solidFill>
                  <a:schemeClr val="bg1"/>
                </a:solidFill>
                <a:ea typeface="+mj-lt"/>
                <a:cs typeface="+mj-lt"/>
              </a:rPr>
              <a:t> </a:t>
            </a:r>
            <a:r>
              <a:rPr lang="en-US" sz="1600" err="1">
                <a:solidFill>
                  <a:schemeClr val="bg1"/>
                </a:solidFill>
                <a:ea typeface="+mj-lt"/>
                <a:cs typeface="+mj-lt"/>
              </a:rPr>
              <a:t>na</a:t>
            </a:r>
            <a:r>
              <a:rPr lang="en-US" sz="1600">
                <a:solidFill>
                  <a:schemeClr val="bg1"/>
                </a:solidFill>
                <a:ea typeface="+mj-lt"/>
                <a:cs typeface="+mj-lt"/>
              </a:rPr>
              <a:t> </a:t>
            </a:r>
            <a:r>
              <a:rPr lang="en-US" sz="1600" err="1">
                <a:solidFill>
                  <a:schemeClr val="bg1"/>
                </a:solidFill>
                <a:ea typeface="+mj-lt"/>
                <a:cs typeface="+mj-lt"/>
              </a:rPr>
              <a:t>książki</a:t>
            </a:r>
            <a:r>
              <a:rPr lang="en-US" sz="1600">
                <a:solidFill>
                  <a:schemeClr val="bg1"/>
                </a:solidFill>
                <a:ea typeface="+mj-lt"/>
                <a:cs typeface="+mj-lt"/>
              </a:rPr>
              <a:t> </a:t>
            </a:r>
            <a:r>
              <a:rPr lang="en-US" sz="1600" err="1">
                <a:solidFill>
                  <a:schemeClr val="bg1"/>
                </a:solidFill>
                <a:ea typeface="+mj-lt"/>
                <a:cs typeface="+mj-lt"/>
              </a:rPr>
              <a:t>i</a:t>
            </a:r>
            <a:r>
              <a:rPr lang="en-US" sz="1600">
                <a:solidFill>
                  <a:schemeClr val="bg1"/>
                </a:solidFill>
                <a:ea typeface="+mj-lt"/>
                <a:cs typeface="+mj-lt"/>
              </a:rPr>
              <a:t> </a:t>
            </a:r>
            <a:r>
              <a:rPr lang="en-US" sz="1600" err="1">
                <a:solidFill>
                  <a:schemeClr val="bg1"/>
                </a:solidFill>
                <a:ea typeface="+mj-lt"/>
                <a:cs typeface="+mj-lt"/>
              </a:rPr>
              <a:t>zeszyty</a:t>
            </a:r>
            <a:r>
              <a:rPr lang="en-US" sz="1600">
                <a:solidFill>
                  <a:schemeClr val="bg1"/>
                </a:solidFill>
                <a:ea typeface="+mj-lt"/>
                <a:cs typeface="+mj-lt"/>
              </a:rPr>
              <a:t>,</a:t>
            </a:r>
            <a:endParaRPr lang="en-US" sz="1600">
              <a:solidFill>
                <a:schemeClr val="bg1"/>
              </a:solidFill>
              <a:latin typeface="Century Gothic"/>
              <a:ea typeface="+mj-lt"/>
              <a:cs typeface="Times New Roman"/>
            </a:endParaRPr>
          </a:p>
          <a:p>
            <a:pPr marL="628650" lvl="1" indent="-171450">
              <a:buFont typeface="Wingdings" charset="2"/>
              <a:buChar char="§"/>
            </a:pPr>
            <a:r>
              <a:rPr lang="en-US" sz="1600" err="1">
                <a:solidFill>
                  <a:schemeClr val="bg1"/>
                </a:solidFill>
                <a:ea typeface="+mj-lt"/>
                <a:cs typeface="+mj-lt"/>
              </a:rPr>
              <a:t>zeszyty</a:t>
            </a:r>
            <a:r>
              <a:rPr lang="en-US" sz="1600">
                <a:solidFill>
                  <a:schemeClr val="bg1"/>
                </a:solidFill>
                <a:ea typeface="+mj-lt"/>
                <a:cs typeface="+mj-lt"/>
              </a:rPr>
              <a:t>: 16-kartkowy w </a:t>
            </a:r>
            <a:r>
              <a:rPr lang="en-US" sz="1600" err="1">
                <a:solidFill>
                  <a:schemeClr val="bg1"/>
                </a:solidFill>
                <a:ea typeface="+mj-lt"/>
                <a:cs typeface="+mj-lt"/>
              </a:rPr>
              <a:t>kolorowe</a:t>
            </a:r>
            <a:r>
              <a:rPr lang="en-US" sz="1600">
                <a:solidFill>
                  <a:schemeClr val="bg1"/>
                </a:solidFill>
                <a:ea typeface="+mj-lt"/>
                <a:cs typeface="+mj-lt"/>
              </a:rPr>
              <a:t> </a:t>
            </a:r>
            <a:r>
              <a:rPr lang="en-US" sz="1600" err="1">
                <a:solidFill>
                  <a:schemeClr val="bg1"/>
                </a:solidFill>
                <a:ea typeface="+mj-lt"/>
                <a:cs typeface="+mj-lt"/>
              </a:rPr>
              <a:t>linie</a:t>
            </a:r>
            <a:r>
              <a:rPr lang="en-US" sz="1600">
                <a:solidFill>
                  <a:schemeClr val="bg1"/>
                </a:solidFill>
                <a:ea typeface="+mj-lt"/>
                <a:cs typeface="+mj-lt"/>
              </a:rPr>
              <a:t> </a:t>
            </a:r>
            <a:r>
              <a:rPr lang="en-US" sz="1600" err="1">
                <a:solidFill>
                  <a:schemeClr val="bg1"/>
                </a:solidFill>
                <a:ea typeface="+mj-lt"/>
                <a:cs typeface="+mj-lt"/>
              </a:rPr>
              <a:t>i</a:t>
            </a:r>
            <a:r>
              <a:rPr lang="en-US" sz="1600">
                <a:solidFill>
                  <a:schemeClr val="bg1"/>
                </a:solidFill>
                <a:ea typeface="+mj-lt"/>
                <a:cs typeface="+mj-lt"/>
              </a:rPr>
              <a:t> 16-kartkowy w </a:t>
            </a:r>
            <a:r>
              <a:rPr lang="en-US" sz="1600" err="1">
                <a:solidFill>
                  <a:schemeClr val="bg1"/>
                </a:solidFill>
                <a:ea typeface="+mj-lt"/>
                <a:cs typeface="+mj-lt"/>
              </a:rPr>
              <a:t>kratkę</a:t>
            </a:r>
            <a:endParaRPr lang="en-US" sz="1600">
              <a:solidFill>
                <a:schemeClr val="bg1"/>
              </a:solidFill>
              <a:latin typeface="Century Gothic"/>
              <a:ea typeface="+mj-lt"/>
              <a:cs typeface="Times New Roman"/>
            </a:endParaRPr>
          </a:p>
          <a:p>
            <a:pPr marL="628650" lvl="1" indent="-171450">
              <a:buFont typeface="Wingdings" charset="2"/>
              <a:buChar char="§"/>
            </a:pPr>
            <a:r>
              <a:rPr lang="en-US" sz="1600">
                <a:solidFill>
                  <a:schemeClr val="bg1"/>
                </a:solidFill>
                <a:ea typeface="+mj-lt"/>
                <a:cs typeface="+mj-lt"/>
              </a:rPr>
              <a:t>dodatkowe </a:t>
            </a:r>
            <a:r>
              <a:rPr lang="en-US" sz="1600" err="1">
                <a:solidFill>
                  <a:schemeClr val="bg1"/>
                </a:solidFill>
                <a:ea typeface="+mj-lt"/>
                <a:cs typeface="+mj-lt"/>
              </a:rPr>
              <a:t>zeszyty</a:t>
            </a:r>
            <a:r>
              <a:rPr lang="en-US" sz="1600">
                <a:solidFill>
                  <a:schemeClr val="bg1"/>
                </a:solidFill>
                <a:ea typeface="+mj-lt"/>
                <a:cs typeface="+mj-lt"/>
              </a:rPr>
              <a:t>: do </a:t>
            </a:r>
            <a:r>
              <a:rPr lang="en-US" sz="1600" err="1">
                <a:solidFill>
                  <a:schemeClr val="bg1"/>
                </a:solidFill>
                <a:ea typeface="+mj-lt"/>
                <a:cs typeface="+mj-lt"/>
              </a:rPr>
              <a:t>korespondencji</a:t>
            </a:r>
            <a:r>
              <a:rPr lang="en-US" sz="1600">
                <a:solidFill>
                  <a:schemeClr val="bg1"/>
                </a:solidFill>
                <a:ea typeface="+mj-lt"/>
                <a:cs typeface="+mj-lt"/>
              </a:rPr>
              <a:t> </a:t>
            </a:r>
            <a:r>
              <a:rPr lang="en-US" sz="1600" err="1">
                <a:solidFill>
                  <a:schemeClr val="bg1"/>
                </a:solidFill>
                <a:ea typeface="+mj-lt"/>
                <a:cs typeface="+mj-lt"/>
              </a:rPr>
              <a:t>oraz</a:t>
            </a:r>
            <a:r>
              <a:rPr lang="en-US" sz="1600">
                <a:solidFill>
                  <a:schemeClr val="bg1"/>
                </a:solidFill>
                <a:ea typeface="+mj-lt"/>
                <a:cs typeface="+mj-lt"/>
              </a:rPr>
              <a:t> </a:t>
            </a:r>
            <a:r>
              <a:rPr lang="en-US" sz="1600" err="1">
                <a:solidFill>
                  <a:schemeClr val="bg1"/>
                </a:solidFill>
                <a:ea typeface="+mj-lt"/>
                <a:cs typeface="+mj-lt"/>
              </a:rPr>
              <a:t>usprawiedliwień</a:t>
            </a:r>
            <a:r>
              <a:rPr lang="en-US" sz="1600">
                <a:solidFill>
                  <a:schemeClr val="bg1"/>
                </a:solidFill>
                <a:ea typeface="+mj-lt"/>
                <a:cs typeface="+mj-lt"/>
              </a:rPr>
              <a:t>,</a:t>
            </a:r>
            <a:br>
              <a:rPr lang="en-US" sz="1600">
                <a:ea typeface="+mj-lt"/>
                <a:cs typeface="+mj-lt"/>
              </a:rPr>
            </a:br>
            <a:br>
              <a:rPr lang="en-US">
                <a:ea typeface="+mj-lt"/>
                <a:cs typeface="+mj-lt"/>
              </a:rPr>
            </a:br>
            <a:br>
              <a:rPr lang="en-US">
                <a:ea typeface="+mj-lt"/>
                <a:cs typeface="+mj-lt"/>
              </a:rPr>
            </a:br>
            <a:br>
              <a:rPr lang="en-US">
                <a:ea typeface="+mj-lt"/>
                <a:cs typeface="+mj-lt"/>
              </a:rPr>
            </a:br>
            <a:br>
              <a:rPr lang="en-US"/>
            </a:br>
            <a:br>
              <a:rPr lang="en-US"/>
            </a:br>
            <a:br>
              <a:rPr lang="en-US" sz="1400">
                <a:latin typeface="Times New Roman"/>
              </a:rPr>
            </a:br>
            <a:endParaRPr lang="en-US" sz="1400">
              <a:solidFill>
                <a:schemeClr val="bg1"/>
              </a:solidFill>
              <a:latin typeface="Times New Roman"/>
              <a:cs typeface="Times New Roman"/>
            </a:endParaRPr>
          </a:p>
          <a:p>
            <a:pPr marL="742950" lvl="1" indent="-285750">
              <a:lnSpc>
                <a:spcPct val="90000"/>
              </a:lnSpc>
              <a:buFont typeface="Wingdings" charset="2"/>
              <a:buChar char="§"/>
            </a:pPr>
            <a:endParaRPr lang="en-US" sz="1400">
              <a:solidFill>
                <a:schemeClr val="bg1"/>
              </a:solidFill>
              <a:latin typeface="Times New Roman"/>
              <a:cs typeface="Times New Roman"/>
            </a:endParaRPr>
          </a:p>
        </p:txBody>
      </p:sp>
      <p:pic>
        <p:nvPicPr>
          <p:cNvPr id="5" name="Obraz 4" descr="Pszczoła z rysunku z ołówkiem">
            <a:extLst>
              <a:ext uri="{FF2B5EF4-FFF2-40B4-BE49-F238E27FC236}">
                <a16:creationId xmlns:a16="http://schemas.microsoft.com/office/drawing/2014/main" id="{66C5924A-3FBE-0E77-8837-32B904555D83}"/>
              </a:ext>
            </a:extLst>
          </p:cNvPr>
          <p:cNvPicPr>
            <a:picLocks noChangeAspect="1"/>
          </p:cNvPicPr>
          <p:nvPr/>
        </p:nvPicPr>
        <p:blipFill>
          <a:blip r:embed="rId6"/>
          <a:stretch>
            <a:fillRect/>
          </a:stretch>
        </p:blipFill>
        <p:spPr>
          <a:xfrm>
            <a:off x="9254898" y="893312"/>
            <a:ext cx="1616057" cy="1733038"/>
          </a:xfrm>
          <a:prstGeom prst="rect">
            <a:avLst/>
          </a:prstGeom>
          <a:effectLst/>
        </p:spPr>
      </p:pic>
      <p:pic>
        <p:nvPicPr>
          <p:cNvPr id="6" name="Obraz 5" descr="Obraz zawierający Grafika, Czcionka, kreskówka, projekt graficzny&#10;&#10;Opis wygenerowany automatycznie">
            <a:extLst>
              <a:ext uri="{FF2B5EF4-FFF2-40B4-BE49-F238E27FC236}">
                <a16:creationId xmlns:a16="http://schemas.microsoft.com/office/drawing/2014/main" id="{96A5388A-DE65-53F0-7D4F-26967E29FC6E}"/>
              </a:ext>
            </a:extLst>
          </p:cNvPr>
          <p:cNvPicPr>
            <a:picLocks noChangeAspect="1"/>
          </p:cNvPicPr>
          <p:nvPr/>
        </p:nvPicPr>
        <p:blipFill>
          <a:blip r:embed="rId7"/>
          <a:stretch>
            <a:fillRect/>
          </a:stretch>
        </p:blipFill>
        <p:spPr>
          <a:xfrm>
            <a:off x="8210399" y="2630055"/>
            <a:ext cx="2906292" cy="4114800"/>
          </a:xfrm>
          <a:prstGeom prst="rect">
            <a:avLst/>
          </a:prstGeom>
        </p:spPr>
      </p:pic>
    </p:spTree>
    <p:extLst>
      <p:ext uri="{BB962C8B-B14F-4D97-AF65-F5344CB8AC3E}">
        <p14:creationId xmlns:p14="http://schemas.microsoft.com/office/powerpoint/2010/main" val="36835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8" name="Picture 11">
            <a:extLst>
              <a:ext uri="{FF2B5EF4-FFF2-40B4-BE49-F238E27FC236}">
                <a16:creationId xmlns:a16="http://schemas.microsoft.com/office/drawing/2014/main" id="{DA2C34EF-101A-44FE-8A31-E0A7F4776A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 name="Oval 13">
            <a:extLst>
              <a:ext uri="{FF2B5EF4-FFF2-40B4-BE49-F238E27FC236}">
                <a16:creationId xmlns:a16="http://schemas.microsoft.com/office/drawing/2014/main" id="{5C86EC89-02DB-4384-8A63-0EFFEFD1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1" name="Picture 15">
            <a:extLst>
              <a:ext uri="{FF2B5EF4-FFF2-40B4-BE49-F238E27FC236}">
                <a16:creationId xmlns:a16="http://schemas.microsoft.com/office/drawing/2014/main" id="{54BB1565-EB36-4D75-8888-72796286D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 name="Picture 17">
            <a:extLst>
              <a:ext uri="{FF2B5EF4-FFF2-40B4-BE49-F238E27FC236}">
                <a16:creationId xmlns:a16="http://schemas.microsoft.com/office/drawing/2014/main" id="{871DF8C3-722E-49D1-87D5-E0FB1D6409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5" name="Rectangle 19">
            <a:extLst>
              <a:ext uri="{FF2B5EF4-FFF2-40B4-BE49-F238E27FC236}">
                <a16:creationId xmlns:a16="http://schemas.microsoft.com/office/drawing/2014/main" id="{93E59372-1F66-480B-ADD0-8000A0547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7">
            <a:extLst>
              <a:ext uri="{FF2B5EF4-FFF2-40B4-BE49-F238E27FC236}">
                <a16:creationId xmlns:a16="http://schemas.microsoft.com/office/drawing/2014/main" id="{27ED9C6F-41DF-4D9F-BA1A-51F35214C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ytuł 1">
            <a:extLst>
              <a:ext uri="{FF2B5EF4-FFF2-40B4-BE49-F238E27FC236}">
                <a16:creationId xmlns:a16="http://schemas.microsoft.com/office/drawing/2014/main" id="{0C94517D-0988-0E2A-F4FD-36A6A9CF7CD7}"/>
              </a:ext>
            </a:extLst>
          </p:cNvPr>
          <p:cNvSpPr>
            <a:spLocks noGrp="1"/>
          </p:cNvSpPr>
          <p:nvPr>
            <p:ph type="title"/>
          </p:nvPr>
        </p:nvSpPr>
        <p:spPr>
          <a:xfrm>
            <a:off x="646111" y="452718"/>
            <a:ext cx="9404723" cy="1180711"/>
          </a:xfrm>
        </p:spPr>
        <p:txBody>
          <a:bodyPr vert="horz" lIns="91440" tIns="45720" rIns="91440" bIns="45720" rtlCol="0" anchor="t">
            <a:normAutofit/>
          </a:bodyPr>
          <a:lstStyle/>
          <a:p>
            <a:r>
              <a:rPr lang="en-US" sz="4200"/>
              <a:t>Wyprawka szkolna pierwszoklasisty</a:t>
            </a:r>
          </a:p>
        </p:txBody>
      </p:sp>
      <p:sp>
        <p:nvSpPr>
          <p:cNvPr id="19" name="Rectangle 23">
            <a:extLst>
              <a:ext uri="{FF2B5EF4-FFF2-40B4-BE49-F238E27FC236}">
                <a16:creationId xmlns:a16="http://schemas.microsoft.com/office/drawing/2014/main" id="{30229322-788F-4D9D-B670-83490ECE4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ADF4A6DD-CB54-40FE-922D-F885BAA4E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Symbol zastępczy tekstu 2">
            <a:extLst>
              <a:ext uri="{FF2B5EF4-FFF2-40B4-BE49-F238E27FC236}">
                <a16:creationId xmlns:a16="http://schemas.microsoft.com/office/drawing/2014/main" id="{6B1E978E-9A9F-C198-BB88-E3000BCEDB03}"/>
              </a:ext>
            </a:extLst>
          </p:cNvPr>
          <p:cNvSpPr>
            <a:spLocks noGrp="1"/>
          </p:cNvSpPr>
          <p:nvPr>
            <p:ph type="body" sz="half" idx="2"/>
          </p:nvPr>
        </p:nvSpPr>
        <p:spPr>
          <a:xfrm>
            <a:off x="643856" y="2548281"/>
            <a:ext cx="7429950" cy="3986898"/>
          </a:xfrm>
        </p:spPr>
        <p:txBody>
          <a:bodyPr vert="horz" lIns="91440" tIns="45720" rIns="91440" bIns="45720" rtlCol="0" anchor="ctr">
            <a:noAutofit/>
          </a:bodyPr>
          <a:lstStyle/>
          <a:p>
            <a:pPr marL="285750" indent="-285750">
              <a:lnSpc>
                <a:spcPct val="90000"/>
              </a:lnSpc>
              <a:buFont typeface="Wingdings" charset="2"/>
              <a:buChar char="§"/>
            </a:pPr>
            <a:endParaRPr lang="en-US" sz="1000">
              <a:solidFill>
                <a:schemeClr val="bg1"/>
              </a:solidFill>
            </a:endParaRPr>
          </a:p>
          <a:p>
            <a:r>
              <a:rPr lang="en-US" sz="1600" b="1" err="1">
                <a:solidFill>
                  <a:schemeClr val="bg1"/>
                </a:solidFill>
                <a:ea typeface="+mj-lt"/>
                <a:cs typeface="+mj-lt"/>
              </a:rPr>
              <a:t>Wśród</a:t>
            </a:r>
            <a:r>
              <a:rPr lang="en-US" sz="1600" b="1">
                <a:solidFill>
                  <a:schemeClr val="bg1"/>
                </a:solidFill>
                <a:ea typeface="+mj-lt"/>
                <a:cs typeface="+mj-lt"/>
              </a:rPr>
              <a:t> </a:t>
            </a:r>
            <a:r>
              <a:rPr lang="en-US" sz="1600" b="1" err="1">
                <a:solidFill>
                  <a:schemeClr val="bg1"/>
                </a:solidFill>
                <a:ea typeface="+mj-lt"/>
                <a:cs typeface="+mj-lt"/>
              </a:rPr>
              <a:t>rzeczy</a:t>
            </a:r>
            <a:r>
              <a:rPr lang="en-US" sz="1600" b="1">
                <a:solidFill>
                  <a:schemeClr val="bg1"/>
                </a:solidFill>
                <a:ea typeface="+mj-lt"/>
                <a:cs typeface="+mj-lt"/>
              </a:rPr>
              <a:t> z </a:t>
            </a:r>
            <a:r>
              <a:rPr lang="en-US" sz="1600" b="1" err="1">
                <a:solidFill>
                  <a:schemeClr val="bg1"/>
                </a:solidFill>
                <a:ea typeface="+mj-lt"/>
                <a:cs typeface="+mj-lt"/>
              </a:rPr>
              <a:t>wyprawki</a:t>
            </a:r>
            <a:r>
              <a:rPr lang="en-US" sz="1600" b="1">
                <a:solidFill>
                  <a:schemeClr val="bg1"/>
                </a:solidFill>
                <a:ea typeface="+mj-lt"/>
                <a:cs typeface="+mj-lt"/>
              </a:rPr>
              <a:t> </a:t>
            </a:r>
            <a:r>
              <a:rPr lang="en-US" sz="1600" b="1" err="1">
                <a:solidFill>
                  <a:schemeClr val="bg1"/>
                </a:solidFill>
                <a:ea typeface="+mj-lt"/>
                <a:cs typeface="+mj-lt"/>
              </a:rPr>
              <a:t>pierwszoklasisty</a:t>
            </a:r>
            <a:r>
              <a:rPr lang="en-US" sz="1600" b="1">
                <a:solidFill>
                  <a:schemeClr val="bg1"/>
                </a:solidFill>
                <a:ea typeface="+mj-lt"/>
                <a:cs typeface="+mj-lt"/>
              </a:rPr>
              <a:t> </a:t>
            </a:r>
            <a:r>
              <a:rPr lang="en-US" sz="1600" b="1" err="1">
                <a:solidFill>
                  <a:schemeClr val="bg1"/>
                </a:solidFill>
                <a:ea typeface="+mj-lt"/>
                <a:cs typeface="+mj-lt"/>
              </a:rPr>
              <a:t>są</a:t>
            </a:r>
            <a:r>
              <a:rPr lang="en-US" sz="1600" b="1">
                <a:solidFill>
                  <a:schemeClr val="bg1"/>
                </a:solidFill>
                <a:ea typeface="+mj-lt"/>
                <a:cs typeface="+mj-lt"/>
              </a:rPr>
              <a:t> </a:t>
            </a:r>
            <a:r>
              <a:rPr lang="en-US" sz="1600" b="1" err="1">
                <a:solidFill>
                  <a:schemeClr val="bg1"/>
                </a:solidFill>
                <a:ea typeface="+mj-lt"/>
                <a:cs typeface="+mj-lt"/>
              </a:rPr>
              <a:t>także</a:t>
            </a:r>
            <a:r>
              <a:rPr lang="en-US" sz="1600" b="1">
                <a:solidFill>
                  <a:schemeClr val="bg1"/>
                </a:solidFill>
                <a:ea typeface="+mj-lt"/>
                <a:cs typeface="+mj-lt"/>
              </a:rPr>
              <a:t> </a:t>
            </a:r>
            <a:r>
              <a:rPr lang="en-US" sz="1600" b="1" err="1">
                <a:solidFill>
                  <a:schemeClr val="bg1"/>
                </a:solidFill>
                <a:ea typeface="+mj-lt"/>
                <a:cs typeface="+mj-lt"/>
              </a:rPr>
              <a:t>takie</a:t>
            </a:r>
            <a:r>
              <a:rPr lang="en-US" sz="1600" b="1">
                <a:solidFill>
                  <a:schemeClr val="bg1"/>
                </a:solidFill>
                <a:ea typeface="+mj-lt"/>
                <a:cs typeface="+mj-lt"/>
              </a:rPr>
              <a:t>, </a:t>
            </a:r>
            <a:r>
              <a:rPr lang="en-US" sz="1600" b="1" err="1">
                <a:solidFill>
                  <a:schemeClr val="bg1"/>
                </a:solidFill>
                <a:ea typeface="+mj-lt"/>
                <a:cs typeface="+mj-lt"/>
              </a:rPr>
              <a:t>które</a:t>
            </a:r>
            <a:r>
              <a:rPr lang="en-US" sz="1600" b="1">
                <a:solidFill>
                  <a:schemeClr val="bg1"/>
                </a:solidFill>
                <a:ea typeface="+mj-lt"/>
                <a:cs typeface="+mj-lt"/>
              </a:rPr>
              <a:t> </a:t>
            </a:r>
            <a:r>
              <a:rPr lang="en-US" sz="1600" b="1" err="1">
                <a:solidFill>
                  <a:schemeClr val="bg1"/>
                </a:solidFill>
                <a:ea typeface="+mj-lt"/>
                <a:cs typeface="+mj-lt"/>
              </a:rPr>
              <a:t>będą</a:t>
            </a:r>
            <a:r>
              <a:rPr lang="en-US" sz="1600" b="1">
                <a:solidFill>
                  <a:schemeClr val="bg1"/>
                </a:solidFill>
                <a:ea typeface="+mj-lt"/>
                <a:cs typeface="+mj-lt"/>
              </a:rPr>
              <a:t> </a:t>
            </a:r>
            <a:r>
              <a:rPr lang="en-US" sz="1600" b="1" err="1">
                <a:solidFill>
                  <a:schemeClr val="bg1"/>
                </a:solidFill>
                <a:ea typeface="+mj-lt"/>
                <a:cs typeface="+mj-lt"/>
              </a:rPr>
              <a:t>zostawiane</a:t>
            </a:r>
            <a:r>
              <a:rPr lang="en-US" sz="1600" b="1">
                <a:solidFill>
                  <a:schemeClr val="bg1"/>
                </a:solidFill>
                <a:ea typeface="+mj-lt"/>
                <a:cs typeface="+mj-lt"/>
              </a:rPr>
              <a:t> w </a:t>
            </a:r>
            <a:r>
              <a:rPr lang="en-US" sz="1600" b="1" err="1">
                <a:solidFill>
                  <a:schemeClr val="bg1"/>
                </a:solidFill>
                <a:ea typeface="+mj-lt"/>
                <a:cs typeface="+mj-lt"/>
              </a:rPr>
              <a:t>szkole</a:t>
            </a:r>
            <a:r>
              <a:rPr lang="en-US" sz="1600" b="1">
                <a:solidFill>
                  <a:schemeClr val="bg1"/>
                </a:solidFill>
                <a:ea typeface="+mj-lt"/>
                <a:cs typeface="+mj-lt"/>
              </a:rPr>
              <a:t>. </a:t>
            </a:r>
            <a:r>
              <a:rPr lang="en-US" sz="1600" b="1" err="1">
                <a:solidFill>
                  <a:schemeClr val="bg1"/>
                </a:solidFill>
                <a:ea typeface="+mj-lt"/>
                <a:cs typeface="+mj-lt"/>
              </a:rPr>
              <a:t>Są</a:t>
            </a:r>
            <a:r>
              <a:rPr lang="en-US" sz="1600" b="1">
                <a:solidFill>
                  <a:schemeClr val="bg1"/>
                </a:solidFill>
                <a:ea typeface="+mj-lt"/>
                <a:cs typeface="+mj-lt"/>
              </a:rPr>
              <a:t> to:</a:t>
            </a:r>
            <a:endParaRPr lang="en-US" sz="1600" b="1">
              <a:solidFill>
                <a:schemeClr val="bg1"/>
              </a:solidFill>
            </a:endParaRPr>
          </a:p>
          <a:p>
            <a:pPr marL="285750" indent="-285750">
              <a:buFont typeface="Wingdings" charset="2"/>
              <a:buChar char="§"/>
            </a:pPr>
            <a:r>
              <a:rPr lang="en-US" sz="1600" err="1">
                <a:solidFill>
                  <a:schemeClr val="bg1"/>
                </a:solidFill>
                <a:ea typeface="+mj-lt"/>
                <a:cs typeface="+mj-lt"/>
              </a:rPr>
              <a:t>klej</a:t>
            </a:r>
            <a:r>
              <a:rPr lang="en-US" sz="1600">
                <a:solidFill>
                  <a:schemeClr val="bg1"/>
                </a:solidFill>
                <a:ea typeface="+mj-lt"/>
                <a:cs typeface="+mj-lt"/>
              </a:rPr>
              <a:t> w </a:t>
            </a:r>
            <a:r>
              <a:rPr lang="en-US" sz="1600" err="1">
                <a:solidFill>
                  <a:schemeClr val="bg1"/>
                </a:solidFill>
                <a:ea typeface="+mj-lt"/>
                <a:cs typeface="+mj-lt"/>
              </a:rPr>
              <a:t>sztyfcie</a:t>
            </a:r>
            <a:r>
              <a:rPr lang="en-US" sz="1600">
                <a:solidFill>
                  <a:schemeClr val="bg1"/>
                </a:solidFill>
                <a:ea typeface="+mj-lt"/>
                <a:cs typeface="+mj-lt"/>
              </a:rPr>
              <a:t>, </a:t>
            </a:r>
            <a:r>
              <a:rPr lang="en-US" sz="1600" err="1">
                <a:solidFill>
                  <a:schemeClr val="bg1"/>
                </a:solidFill>
                <a:ea typeface="+mj-lt"/>
                <a:cs typeface="+mj-lt"/>
              </a:rPr>
              <a:t>kredki</a:t>
            </a:r>
            <a:r>
              <a:rPr lang="en-US" sz="1600">
                <a:solidFill>
                  <a:schemeClr val="bg1"/>
                </a:solidFill>
                <a:ea typeface="+mj-lt"/>
                <a:cs typeface="+mj-lt"/>
              </a:rPr>
              <a:t> </a:t>
            </a:r>
            <a:r>
              <a:rPr lang="en-US" sz="1600" err="1">
                <a:solidFill>
                  <a:schemeClr val="bg1"/>
                </a:solidFill>
                <a:ea typeface="+mj-lt"/>
                <a:cs typeface="+mj-lt"/>
              </a:rPr>
              <a:t>świecowe</a:t>
            </a:r>
            <a:r>
              <a:rPr lang="en-US" sz="1600">
                <a:solidFill>
                  <a:schemeClr val="bg1"/>
                </a:solidFill>
                <a:ea typeface="+mj-lt"/>
                <a:cs typeface="+mj-lt"/>
              </a:rPr>
              <a:t>, </a:t>
            </a:r>
            <a:r>
              <a:rPr lang="en-US" sz="1600" err="1">
                <a:solidFill>
                  <a:schemeClr val="bg1"/>
                </a:solidFill>
                <a:ea typeface="+mj-lt"/>
                <a:cs typeface="+mj-lt"/>
              </a:rPr>
              <a:t>pastele</a:t>
            </a:r>
            <a:r>
              <a:rPr lang="en-US" sz="1600">
                <a:solidFill>
                  <a:schemeClr val="bg1"/>
                </a:solidFill>
                <a:ea typeface="+mj-lt"/>
                <a:cs typeface="+mj-lt"/>
              </a:rPr>
              <a:t> </a:t>
            </a:r>
            <a:r>
              <a:rPr lang="en-US" sz="1600" err="1">
                <a:solidFill>
                  <a:schemeClr val="bg1"/>
                </a:solidFill>
                <a:ea typeface="+mj-lt"/>
                <a:cs typeface="+mj-lt"/>
              </a:rPr>
              <a:t>olejne</a:t>
            </a:r>
            <a:r>
              <a:rPr lang="en-US" sz="1600">
                <a:solidFill>
                  <a:schemeClr val="bg1"/>
                </a:solidFill>
                <a:ea typeface="+mj-lt"/>
                <a:cs typeface="+mj-lt"/>
              </a:rPr>
              <a:t>,</a:t>
            </a:r>
            <a:endParaRPr lang="en-US" sz="1600">
              <a:solidFill>
                <a:schemeClr val="bg1"/>
              </a:solidFill>
            </a:endParaRPr>
          </a:p>
          <a:p>
            <a:pPr marL="285750" indent="-285750">
              <a:buFont typeface="Wingdings" charset="2"/>
              <a:buChar char="§"/>
            </a:pPr>
            <a:r>
              <a:rPr lang="en-US" sz="1600" err="1">
                <a:solidFill>
                  <a:schemeClr val="bg1"/>
                </a:solidFill>
                <a:ea typeface="+mj-lt"/>
                <a:cs typeface="+mj-lt"/>
              </a:rPr>
              <a:t>blok</a:t>
            </a:r>
            <a:r>
              <a:rPr lang="en-US" sz="1600">
                <a:solidFill>
                  <a:schemeClr val="bg1"/>
                </a:solidFill>
                <a:ea typeface="+mj-lt"/>
                <a:cs typeface="+mj-lt"/>
              </a:rPr>
              <a:t> </a:t>
            </a:r>
            <a:r>
              <a:rPr lang="en-US" sz="1600" err="1">
                <a:solidFill>
                  <a:schemeClr val="bg1"/>
                </a:solidFill>
                <a:ea typeface="+mj-lt"/>
                <a:cs typeface="+mj-lt"/>
              </a:rPr>
              <a:t>rysunkowy</a:t>
            </a:r>
            <a:r>
              <a:rPr lang="en-US" sz="1600">
                <a:solidFill>
                  <a:schemeClr val="bg1"/>
                </a:solidFill>
                <a:ea typeface="+mj-lt"/>
                <a:cs typeface="+mj-lt"/>
              </a:rPr>
              <a:t> w </a:t>
            </a:r>
            <a:r>
              <a:rPr lang="en-US" sz="1600" err="1">
                <a:solidFill>
                  <a:schemeClr val="bg1"/>
                </a:solidFill>
                <a:ea typeface="+mj-lt"/>
                <a:cs typeface="+mj-lt"/>
              </a:rPr>
              <a:t>formacie</a:t>
            </a:r>
            <a:r>
              <a:rPr lang="en-US" sz="1600">
                <a:solidFill>
                  <a:schemeClr val="bg1"/>
                </a:solidFill>
                <a:ea typeface="+mj-lt"/>
                <a:cs typeface="+mj-lt"/>
              </a:rPr>
              <a:t> A4 - </a:t>
            </a:r>
            <a:r>
              <a:rPr lang="en-US" sz="1600" err="1">
                <a:solidFill>
                  <a:schemeClr val="bg1"/>
                </a:solidFill>
                <a:ea typeface="+mj-lt"/>
                <a:cs typeface="+mj-lt"/>
              </a:rPr>
              <a:t>biały</a:t>
            </a:r>
            <a:r>
              <a:rPr lang="en-US" sz="1600">
                <a:solidFill>
                  <a:schemeClr val="bg1"/>
                </a:solidFill>
                <a:ea typeface="+mj-lt"/>
                <a:cs typeface="+mj-lt"/>
              </a:rPr>
              <a:t> </a:t>
            </a:r>
            <a:r>
              <a:rPr lang="en-US" sz="1600" err="1">
                <a:solidFill>
                  <a:schemeClr val="bg1"/>
                </a:solidFill>
                <a:ea typeface="+mj-lt"/>
                <a:cs typeface="+mj-lt"/>
              </a:rPr>
              <a:t>i</a:t>
            </a:r>
            <a:r>
              <a:rPr lang="en-US" sz="1600">
                <a:solidFill>
                  <a:schemeClr val="bg1"/>
                </a:solidFill>
                <a:ea typeface="+mj-lt"/>
                <a:cs typeface="+mj-lt"/>
              </a:rPr>
              <a:t> </a:t>
            </a:r>
            <a:r>
              <a:rPr lang="en-US" sz="1600" err="1">
                <a:solidFill>
                  <a:schemeClr val="bg1"/>
                </a:solidFill>
                <a:ea typeface="+mj-lt"/>
                <a:cs typeface="+mj-lt"/>
              </a:rPr>
              <a:t>kolorowy</a:t>
            </a:r>
            <a:r>
              <a:rPr lang="en-US" sz="1600">
                <a:solidFill>
                  <a:schemeClr val="bg1"/>
                </a:solidFill>
                <a:ea typeface="+mj-lt"/>
                <a:cs typeface="+mj-lt"/>
              </a:rPr>
              <a:t>,</a:t>
            </a:r>
            <a:endParaRPr lang="en-US" sz="1600">
              <a:solidFill>
                <a:schemeClr val="bg1"/>
              </a:solidFill>
            </a:endParaRPr>
          </a:p>
          <a:p>
            <a:pPr marL="285750" indent="-285750">
              <a:buFont typeface="Wingdings" charset="2"/>
              <a:buChar char="§"/>
            </a:pPr>
            <a:r>
              <a:rPr lang="en-US" sz="1600" err="1">
                <a:solidFill>
                  <a:schemeClr val="bg1"/>
                </a:solidFill>
                <a:ea typeface="+mj-lt"/>
                <a:cs typeface="+mj-lt"/>
              </a:rPr>
              <a:t>blok</a:t>
            </a:r>
            <a:r>
              <a:rPr lang="en-US" sz="1600">
                <a:solidFill>
                  <a:schemeClr val="bg1"/>
                </a:solidFill>
                <a:ea typeface="+mj-lt"/>
                <a:cs typeface="+mj-lt"/>
              </a:rPr>
              <a:t> </a:t>
            </a:r>
            <a:r>
              <a:rPr lang="en-US" sz="1600" err="1">
                <a:solidFill>
                  <a:schemeClr val="bg1"/>
                </a:solidFill>
                <a:ea typeface="+mj-lt"/>
                <a:cs typeface="+mj-lt"/>
              </a:rPr>
              <a:t>techniczny</a:t>
            </a:r>
            <a:r>
              <a:rPr lang="en-US" sz="1600">
                <a:solidFill>
                  <a:schemeClr val="bg1"/>
                </a:solidFill>
                <a:ea typeface="+mj-lt"/>
                <a:cs typeface="+mj-lt"/>
              </a:rPr>
              <a:t> w </a:t>
            </a:r>
            <a:r>
              <a:rPr lang="en-US" sz="1600" err="1">
                <a:solidFill>
                  <a:schemeClr val="bg1"/>
                </a:solidFill>
                <a:ea typeface="+mj-lt"/>
                <a:cs typeface="+mj-lt"/>
              </a:rPr>
              <a:t>formacie</a:t>
            </a:r>
            <a:r>
              <a:rPr lang="en-US" sz="1600">
                <a:solidFill>
                  <a:schemeClr val="bg1"/>
                </a:solidFill>
                <a:ea typeface="+mj-lt"/>
                <a:cs typeface="+mj-lt"/>
              </a:rPr>
              <a:t> A4 - </a:t>
            </a:r>
            <a:r>
              <a:rPr lang="en-US" sz="1600" err="1">
                <a:solidFill>
                  <a:schemeClr val="bg1"/>
                </a:solidFill>
                <a:ea typeface="+mj-lt"/>
                <a:cs typeface="+mj-lt"/>
              </a:rPr>
              <a:t>biały</a:t>
            </a:r>
            <a:r>
              <a:rPr lang="en-US" sz="1600">
                <a:solidFill>
                  <a:schemeClr val="bg1"/>
                </a:solidFill>
                <a:ea typeface="+mj-lt"/>
                <a:cs typeface="+mj-lt"/>
              </a:rPr>
              <a:t> </a:t>
            </a:r>
            <a:r>
              <a:rPr lang="en-US" sz="1600" err="1">
                <a:solidFill>
                  <a:schemeClr val="bg1"/>
                </a:solidFill>
                <a:ea typeface="+mj-lt"/>
                <a:cs typeface="+mj-lt"/>
              </a:rPr>
              <a:t>i</a:t>
            </a:r>
            <a:r>
              <a:rPr lang="en-US" sz="1600">
                <a:solidFill>
                  <a:schemeClr val="bg1"/>
                </a:solidFill>
                <a:ea typeface="+mj-lt"/>
                <a:cs typeface="+mj-lt"/>
              </a:rPr>
              <a:t> </a:t>
            </a:r>
            <a:r>
              <a:rPr lang="en-US" sz="1600" err="1">
                <a:solidFill>
                  <a:schemeClr val="bg1"/>
                </a:solidFill>
                <a:ea typeface="+mj-lt"/>
                <a:cs typeface="+mj-lt"/>
              </a:rPr>
              <a:t>kolorowy</a:t>
            </a:r>
            <a:r>
              <a:rPr lang="en-US" sz="1600">
                <a:solidFill>
                  <a:schemeClr val="bg1"/>
                </a:solidFill>
                <a:ea typeface="+mj-lt"/>
                <a:cs typeface="+mj-lt"/>
              </a:rPr>
              <a:t>,</a:t>
            </a:r>
            <a:endParaRPr lang="en-US" sz="1600">
              <a:solidFill>
                <a:schemeClr val="bg1"/>
              </a:solidFill>
            </a:endParaRPr>
          </a:p>
          <a:p>
            <a:pPr marL="285750" indent="-285750">
              <a:buFont typeface="Wingdings" charset="2"/>
              <a:buChar char="§"/>
            </a:pPr>
            <a:r>
              <a:rPr lang="en-US" sz="1600" err="1">
                <a:solidFill>
                  <a:schemeClr val="bg1"/>
                </a:solidFill>
                <a:ea typeface="+mj-lt"/>
                <a:cs typeface="+mj-lt"/>
              </a:rPr>
              <a:t>farby</a:t>
            </a:r>
            <a:r>
              <a:rPr lang="en-US" sz="1600">
                <a:solidFill>
                  <a:schemeClr val="bg1"/>
                </a:solidFill>
                <a:ea typeface="+mj-lt"/>
                <a:cs typeface="+mj-lt"/>
              </a:rPr>
              <a:t> </a:t>
            </a:r>
            <a:r>
              <a:rPr lang="en-US" sz="1600" err="1">
                <a:solidFill>
                  <a:schemeClr val="bg1"/>
                </a:solidFill>
                <a:ea typeface="+mj-lt"/>
                <a:cs typeface="+mj-lt"/>
              </a:rPr>
              <a:t>plakatowe</a:t>
            </a:r>
            <a:r>
              <a:rPr lang="en-US" sz="1600">
                <a:solidFill>
                  <a:schemeClr val="bg1"/>
                </a:solidFill>
                <a:ea typeface="+mj-lt"/>
                <a:cs typeface="+mj-lt"/>
              </a:rPr>
              <a:t> - 12 </a:t>
            </a:r>
            <a:r>
              <a:rPr lang="en-US" sz="1600" err="1">
                <a:solidFill>
                  <a:schemeClr val="bg1"/>
                </a:solidFill>
                <a:ea typeface="+mj-lt"/>
                <a:cs typeface="+mj-lt"/>
              </a:rPr>
              <a:t>kolorów</a:t>
            </a:r>
            <a:r>
              <a:rPr lang="en-US" sz="1600">
                <a:solidFill>
                  <a:schemeClr val="bg1"/>
                </a:solidFill>
                <a:ea typeface="+mj-lt"/>
                <a:cs typeface="+mj-lt"/>
              </a:rPr>
              <a:t>, </a:t>
            </a:r>
            <a:r>
              <a:rPr lang="en-US" sz="1600" err="1">
                <a:solidFill>
                  <a:schemeClr val="bg1"/>
                </a:solidFill>
                <a:ea typeface="+mj-lt"/>
                <a:cs typeface="+mj-lt"/>
              </a:rPr>
              <a:t>farby</a:t>
            </a:r>
            <a:r>
              <a:rPr lang="en-US" sz="1600">
                <a:solidFill>
                  <a:schemeClr val="bg1"/>
                </a:solidFill>
                <a:ea typeface="+mj-lt"/>
                <a:cs typeface="+mj-lt"/>
              </a:rPr>
              <a:t> </a:t>
            </a:r>
            <a:r>
              <a:rPr lang="en-US" sz="1600" err="1">
                <a:solidFill>
                  <a:schemeClr val="bg1"/>
                </a:solidFill>
                <a:ea typeface="+mj-lt"/>
                <a:cs typeface="+mj-lt"/>
              </a:rPr>
              <a:t>akwarelowe</a:t>
            </a:r>
            <a:r>
              <a:rPr lang="en-US" sz="1600">
                <a:solidFill>
                  <a:schemeClr val="bg1"/>
                </a:solidFill>
                <a:ea typeface="+mj-lt"/>
                <a:cs typeface="+mj-lt"/>
              </a:rPr>
              <a:t> - 12 </a:t>
            </a:r>
            <a:r>
              <a:rPr lang="en-US" sz="1600" err="1">
                <a:solidFill>
                  <a:schemeClr val="bg1"/>
                </a:solidFill>
                <a:ea typeface="+mj-lt"/>
                <a:cs typeface="+mj-lt"/>
              </a:rPr>
              <a:t>kolorów</a:t>
            </a:r>
            <a:r>
              <a:rPr lang="en-US" sz="1600">
                <a:solidFill>
                  <a:schemeClr val="bg1"/>
                </a:solidFill>
                <a:ea typeface="+mj-lt"/>
                <a:cs typeface="+mj-lt"/>
              </a:rPr>
              <a:t>,</a:t>
            </a:r>
            <a:endParaRPr lang="en-US" sz="1600">
              <a:solidFill>
                <a:schemeClr val="bg1"/>
              </a:solidFill>
            </a:endParaRPr>
          </a:p>
          <a:p>
            <a:pPr marL="285750" indent="-285750">
              <a:buFont typeface="Wingdings" charset="2"/>
              <a:buChar char="§"/>
            </a:pPr>
            <a:r>
              <a:rPr lang="en-US" sz="1600" err="1">
                <a:solidFill>
                  <a:schemeClr val="bg1"/>
                </a:solidFill>
                <a:ea typeface="+mj-lt"/>
                <a:cs typeface="+mj-lt"/>
              </a:rPr>
              <a:t>pędzle</a:t>
            </a:r>
            <a:r>
              <a:rPr lang="en-US" sz="1600">
                <a:solidFill>
                  <a:schemeClr val="bg1"/>
                </a:solidFill>
                <a:ea typeface="+mj-lt"/>
                <a:cs typeface="+mj-lt"/>
              </a:rPr>
              <a:t>, </a:t>
            </a:r>
            <a:r>
              <a:rPr lang="en-US" sz="1600" err="1">
                <a:solidFill>
                  <a:schemeClr val="bg1"/>
                </a:solidFill>
                <a:ea typeface="+mj-lt"/>
                <a:cs typeface="+mj-lt"/>
              </a:rPr>
              <a:t>pojemnik</a:t>
            </a:r>
            <a:r>
              <a:rPr lang="en-US" sz="1600">
                <a:solidFill>
                  <a:schemeClr val="bg1"/>
                </a:solidFill>
                <a:ea typeface="+mj-lt"/>
                <a:cs typeface="+mj-lt"/>
              </a:rPr>
              <a:t> </a:t>
            </a:r>
            <a:r>
              <a:rPr lang="en-US" sz="1600" err="1">
                <a:solidFill>
                  <a:schemeClr val="bg1"/>
                </a:solidFill>
                <a:ea typeface="+mj-lt"/>
                <a:cs typeface="+mj-lt"/>
              </a:rPr>
              <a:t>na</a:t>
            </a:r>
            <a:r>
              <a:rPr lang="en-US" sz="1600">
                <a:solidFill>
                  <a:schemeClr val="bg1"/>
                </a:solidFill>
                <a:ea typeface="+mj-lt"/>
                <a:cs typeface="+mj-lt"/>
              </a:rPr>
              <a:t> </a:t>
            </a:r>
            <a:r>
              <a:rPr lang="en-US" sz="1600" err="1">
                <a:solidFill>
                  <a:schemeClr val="bg1"/>
                </a:solidFill>
                <a:ea typeface="+mj-lt"/>
                <a:cs typeface="+mj-lt"/>
              </a:rPr>
              <a:t>wodę</a:t>
            </a:r>
            <a:r>
              <a:rPr lang="en-US" sz="1600">
                <a:solidFill>
                  <a:schemeClr val="bg1"/>
                </a:solidFill>
                <a:ea typeface="+mj-lt"/>
                <a:cs typeface="+mj-lt"/>
              </a:rPr>
              <a:t> (</a:t>
            </a:r>
            <a:r>
              <a:rPr lang="en-US" sz="1600" err="1">
                <a:solidFill>
                  <a:schemeClr val="bg1"/>
                </a:solidFill>
                <a:ea typeface="+mj-lt"/>
                <a:cs typeface="+mj-lt"/>
              </a:rPr>
              <a:t>najlepiej</a:t>
            </a:r>
            <a:r>
              <a:rPr lang="en-US" sz="1600">
                <a:solidFill>
                  <a:schemeClr val="bg1"/>
                </a:solidFill>
                <a:ea typeface="+mj-lt"/>
                <a:cs typeface="+mj-lt"/>
              </a:rPr>
              <a:t> </a:t>
            </a:r>
            <a:r>
              <a:rPr lang="en-US" sz="1600" err="1">
                <a:solidFill>
                  <a:schemeClr val="bg1"/>
                </a:solidFill>
                <a:ea typeface="+mj-lt"/>
                <a:cs typeface="+mj-lt"/>
              </a:rPr>
              <a:t>taki</a:t>
            </a:r>
            <a:r>
              <a:rPr lang="en-US" sz="1600">
                <a:solidFill>
                  <a:schemeClr val="bg1"/>
                </a:solidFill>
                <a:ea typeface="+mj-lt"/>
                <a:cs typeface="+mj-lt"/>
              </a:rPr>
              <a:t> z </a:t>
            </a:r>
            <a:r>
              <a:rPr lang="en-US" sz="1600" err="1">
                <a:solidFill>
                  <a:schemeClr val="bg1"/>
                </a:solidFill>
                <a:ea typeface="+mj-lt"/>
                <a:cs typeface="+mj-lt"/>
              </a:rPr>
              <a:t>zakryciem</a:t>
            </a:r>
            <a:r>
              <a:rPr lang="en-US" sz="1600">
                <a:solidFill>
                  <a:schemeClr val="bg1"/>
                </a:solidFill>
                <a:ea typeface="+mj-lt"/>
                <a:cs typeface="+mj-lt"/>
              </a:rPr>
              <a:t>),</a:t>
            </a:r>
            <a:endParaRPr lang="en-US" sz="1600">
              <a:solidFill>
                <a:schemeClr val="bg1"/>
              </a:solidFill>
            </a:endParaRPr>
          </a:p>
          <a:p>
            <a:pPr marL="285750" indent="-285750">
              <a:buFont typeface="Wingdings" charset="2"/>
              <a:buChar char="§"/>
            </a:pPr>
            <a:r>
              <a:rPr lang="en-US" sz="1600" err="1">
                <a:solidFill>
                  <a:schemeClr val="bg1"/>
                </a:solidFill>
                <a:ea typeface="+mj-lt"/>
                <a:cs typeface="+mj-lt"/>
              </a:rPr>
              <a:t>plastelina</a:t>
            </a:r>
            <a:r>
              <a:rPr lang="en-US" sz="1600">
                <a:solidFill>
                  <a:schemeClr val="bg1"/>
                </a:solidFill>
                <a:ea typeface="+mj-lt"/>
                <a:cs typeface="+mj-lt"/>
              </a:rPr>
              <a:t> - 12 </a:t>
            </a:r>
            <a:r>
              <a:rPr lang="en-US" sz="1600" err="1">
                <a:solidFill>
                  <a:schemeClr val="bg1"/>
                </a:solidFill>
                <a:ea typeface="+mj-lt"/>
                <a:cs typeface="+mj-lt"/>
              </a:rPr>
              <a:t>kolorów</a:t>
            </a:r>
            <a:r>
              <a:rPr lang="en-US" sz="1600">
                <a:solidFill>
                  <a:schemeClr val="bg1"/>
                </a:solidFill>
                <a:ea typeface="+mj-lt"/>
                <a:cs typeface="+mj-lt"/>
              </a:rPr>
              <a:t>, papier </a:t>
            </a:r>
            <a:r>
              <a:rPr lang="en-US" sz="1600" err="1">
                <a:solidFill>
                  <a:schemeClr val="bg1"/>
                </a:solidFill>
                <a:ea typeface="+mj-lt"/>
                <a:cs typeface="+mj-lt"/>
              </a:rPr>
              <a:t>kolorowy</a:t>
            </a:r>
            <a:r>
              <a:rPr lang="en-US" sz="1600">
                <a:solidFill>
                  <a:schemeClr val="bg1"/>
                </a:solidFill>
                <a:ea typeface="+mj-lt"/>
                <a:cs typeface="+mj-lt"/>
              </a:rPr>
              <a:t>, </a:t>
            </a:r>
            <a:r>
              <a:rPr lang="en-US" sz="1600" err="1">
                <a:solidFill>
                  <a:schemeClr val="bg1"/>
                </a:solidFill>
                <a:ea typeface="+mj-lt"/>
                <a:cs typeface="+mj-lt"/>
              </a:rPr>
              <a:t>krepina</a:t>
            </a:r>
            <a:r>
              <a:rPr lang="en-US" sz="1600">
                <a:solidFill>
                  <a:schemeClr val="bg1"/>
                </a:solidFill>
                <a:ea typeface="+mj-lt"/>
                <a:cs typeface="+mj-lt"/>
              </a:rPr>
              <a:t> - </a:t>
            </a:r>
            <a:r>
              <a:rPr lang="en-US" sz="1600" err="1">
                <a:solidFill>
                  <a:schemeClr val="bg1"/>
                </a:solidFill>
                <a:ea typeface="+mj-lt"/>
                <a:cs typeface="+mj-lt"/>
              </a:rPr>
              <a:t>kilka</a:t>
            </a:r>
            <a:r>
              <a:rPr lang="en-US" sz="1600">
                <a:solidFill>
                  <a:schemeClr val="bg1"/>
                </a:solidFill>
                <a:ea typeface="+mj-lt"/>
                <a:cs typeface="+mj-lt"/>
              </a:rPr>
              <a:t> </a:t>
            </a:r>
            <a:r>
              <a:rPr lang="en-US" sz="1600" err="1">
                <a:solidFill>
                  <a:schemeClr val="bg1"/>
                </a:solidFill>
                <a:ea typeface="+mj-lt"/>
                <a:cs typeface="+mj-lt"/>
              </a:rPr>
              <a:t>kolorów</a:t>
            </a:r>
            <a:r>
              <a:rPr lang="en-US" sz="1600">
                <a:solidFill>
                  <a:schemeClr val="bg1"/>
                </a:solidFill>
                <a:ea typeface="+mj-lt"/>
                <a:cs typeface="+mj-lt"/>
              </a:rPr>
              <a:t>,</a:t>
            </a:r>
            <a:endParaRPr lang="en-US" sz="1600">
              <a:solidFill>
                <a:schemeClr val="bg1"/>
              </a:solidFill>
            </a:endParaRPr>
          </a:p>
          <a:p>
            <a:pPr marL="285750" indent="-285750">
              <a:buFont typeface="Wingdings" charset="2"/>
              <a:buChar char="§"/>
            </a:pPr>
            <a:r>
              <a:rPr lang="en-US" sz="1600" err="1">
                <a:solidFill>
                  <a:schemeClr val="bg1"/>
                </a:solidFill>
                <a:ea typeface="+mj-lt"/>
                <a:cs typeface="+mj-lt"/>
              </a:rPr>
              <a:t>teczka</a:t>
            </a:r>
            <a:r>
              <a:rPr lang="en-US" sz="1600">
                <a:solidFill>
                  <a:schemeClr val="bg1"/>
                </a:solidFill>
                <a:ea typeface="+mj-lt"/>
                <a:cs typeface="+mj-lt"/>
              </a:rPr>
              <a:t> </a:t>
            </a:r>
            <a:r>
              <a:rPr lang="en-US" sz="1600" err="1">
                <a:solidFill>
                  <a:schemeClr val="bg1"/>
                </a:solidFill>
                <a:ea typeface="+mj-lt"/>
                <a:cs typeface="+mj-lt"/>
              </a:rPr>
              <a:t>na</a:t>
            </a:r>
            <a:r>
              <a:rPr lang="en-US" sz="1600">
                <a:solidFill>
                  <a:schemeClr val="bg1"/>
                </a:solidFill>
                <a:ea typeface="+mj-lt"/>
                <a:cs typeface="+mj-lt"/>
              </a:rPr>
              <a:t> </a:t>
            </a:r>
            <a:r>
              <a:rPr lang="en-US" sz="1600" err="1">
                <a:solidFill>
                  <a:schemeClr val="bg1"/>
                </a:solidFill>
                <a:ea typeface="+mj-lt"/>
                <a:cs typeface="+mj-lt"/>
              </a:rPr>
              <a:t>gumkę</a:t>
            </a:r>
            <a:r>
              <a:rPr lang="en-US" sz="1600">
                <a:solidFill>
                  <a:schemeClr val="bg1"/>
                </a:solidFill>
                <a:ea typeface="+mj-lt"/>
                <a:cs typeface="+mj-lt"/>
              </a:rPr>
              <a:t> (do </a:t>
            </a:r>
            <a:r>
              <a:rPr lang="en-US" sz="1600" err="1">
                <a:solidFill>
                  <a:schemeClr val="bg1"/>
                </a:solidFill>
                <a:ea typeface="+mj-lt"/>
                <a:cs typeface="+mj-lt"/>
              </a:rPr>
              <a:t>przechowywania</a:t>
            </a:r>
            <a:r>
              <a:rPr lang="en-US" sz="1600">
                <a:solidFill>
                  <a:schemeClr val="bg1"/>
                </a:solidFill>
                <a:ea typeface="+mj-lt"/>
                <a:cs typeface="+mj-lt"/>
              </a:rPr>
              <a:t> </a:t>
            </a:r>
            <a:r>
              <a:rPr lang="en-US" sz="1600" err="1">
                <a:solidFill>
                  <a:schemeClr val="bg1"/>
                </a:solidFill>
                <a:ea typeface="+mj-lt"/>
                <a:cs typeface="+mj-lt"/>
              </a:rPr>
              <a:t>prac</a:t>
            </a:r>
            <a:r>
              <a:rPr lang="en-US" sz="1600">
                <a:solidFill>
                  <a:schemeClr val="bg1"/>
                </a:solidFill>
                <a:ea typeface="+mj-lt"/>
                <a:cs typeface="+mj-lt"/>
              </a:rPr>
              <a:t>),</a:t>
            </a:r>
            <a:endParaRPr lang="en-US" sz="1600">
              <a:solidFill>
                <a:schemeClr val="bg1"/>
              </a:solidFill>
            </a:endParaRPr>
          </a:p>
          <a:p>
            <a:pPr marL="285750" indent="-285750">
              <a:lnSpc>
                <a:spcPct val="90000"/>
              </a:lnSpc>
              <a:buFont typeface="Wingdings" charset="2"/>
              <a:buChar char="§"/>
            </a:pPr>
            <a:r>
              <a:rPr lang="en-US" sz="1600" err="1">
                <a:solidFill>
                  <a:schemeClr val="bg1"/>
                </a:solidFill>
                <a:ea typeface="+mj-lt"/>
                <a:cs typeface="+mj-lt"/>
              </a:rPr>
              <a:t>liczmany</a:t>
            </a:r>
            <a:r>
              <a:rPr lang="en-US" sz="1600">
                <a:solidFill>
                  <a:schemeClr val="bg1"/>
                </a:solidFill>
                <a:ea typeface="+mj-lt"/>
                <a:cs typeface="+mj-lt"/>
              </a:rPr>
              <a:t>, </a:t>
            </a:r>
            <a:r>
              <a:rPr lang="en-US" sz="1600" err="1">
                <a:solidFill>
                  <a:schemeClr val="bg1"/>
                </a:solidFill>
                <a:ea typeface="+mj-lt"/>
                <a:cs typeface="+mj-lt"/>
              </a:rPr>
              <a:t>czyli</a:t>
            </a:r>
            <a:r>
              <a:rPr lang="en-US" sz="1600">
                <a:solidFill>
                  <a:schemeClr val="bg1"/>
                </a:solidFill>
                <a:ea typeface="+mj-lt"/>
                <a:cs typeface="+mj-lt"/>
              </a:rPr>
              <a:t> </a:t>
            </a:r>
            <a:r>
              <a:rPr lang="en-US" sz="1600" err="1">
                <a:solidFill>
                  <a:schemeClr val="bg1"/>
                </a:solidFill>
                <a:ea typeface="+mj-lt"/>
                <a:cs typeface="+mj-lt"/>
              </a:rPr>
              <a:t>specjalne</a:t>
            </a:r>
            <a:r>
              <a:rPr lang="en-US" sz="1600">
                <a:solidFill>
                  <a:schemeClr val="bg1"/>
                </a:solidFill>
                <a:ea typeface="+mj-lt"/>
                <a:cs typeface="+mj-lt"/>
              </a:rPr>
              <a:t> </a:t>
            </a:r>
            <a:r>
              <a:rPr lang="en-US" sz="1600" err="1">
                <a:solidFill>
                  <a:schemeClr val="bg1"/>
                </a:solidFill>
                <a:ea typeface="+mj-lt"/>
                <a:cs typeface="+mj-lt"/>
              </a:rPr>
              <a:t>patyczki</a:t>
            </a:r>
            <a:r>
              <a:rPr lang="en-US" sz="1600">
                <a:solidFill>
                  <a:schemeClr val="bg1"/>
                </a:solidFill>
                <a:ea typeface="+mj-lt"/>
                <a:cs typeface="+mj-lt"/>
              </a:rPr>
              <a:t> do </a:t>
            </a:r>
            <a:r>
              <a:rPr lang="en-US" sz="1600" err="1">
                <a:solidFill>
                  <a:schemeClr val="bg1"/>
                </a:solidFill>
                <a:ea typeface="+mj-lt"/>
                <a:cs typeface="+mj-lt"/>
              </a:rPr>
              <a:t>nauki</a:t>
            </a:r>
            <a:r>
              <a:rPr lang="en-US" sz="1600">
                <a:solidFill>
                  <a:schemeClr val="bg1"/>
                </a:solidFill>
                <a:ea typeface="+mj-lt"/>
                <a:cs typeface="+mj-lt"/>
              </a:rPr>
              <a:t> </a:t>
            </a:r>
            <a:r>
              <a:rPr lang="en-US" sz="1600" err="1">
                <a:solidFill>
                  <a:schemeClr val="bg1"/>
                </a:solidFill>
                <a:ea typeface="+mj-lt"/>
                <a:cs typeface="+mj-lt"/>
              </a:rPr>
              <a:t>liczenia</a:t>
            </a:r>
            <a:r>
              <a:rPr lang="en-US" sz="1600">
                <a:solidFill>
                  <a:schemeClr val="bg1"/>
                </a:solidFill>
                <a:ea typeface="+mj-lt"/>
                <a:cs typeface="+mj-lt"/>
              </a:rPr>
              <a:t>.</a:t>
            </a:r>
            <a:br>
              <a:rPr lang="en-US" sz="1600"/>
            </a:br>
            <a:endParaRPr lang="en-US" sz="1600">
              <a:solidFill>
                <a:schemeClr val="bg1"/>
              </a:solidFill>
            </a:endParaRPr>
          </a:p>
        </p:txBody>
      </p:sp>
      <p:pic>
        <p:nvPicPr>
          <p:cNvPr id="5" name="Obraz 4" descr="Pszczoła z rysunku z ołówkiem">
            <a:extLst>
              <a:ext uri="{FF2B5EF4-FFF2-40B4-BE49-F238E27FC236}">
                <a16:creationId xmlns:a16="http://schemas.microsoft.com/office/drawing/2014/main" id="{66C5924A-3FBE-0E77-8837-32B904555D83}"/>
              </a:ext>
            </a:extLst>
          </p:cNvPr>
          <p:cNvPicPr>
            <a:picLocks noChangeAspect="1"/>
          </p:cNvPicPr>
          <p:nvPr/>
        </p:nvPicPr>
        <p:blipFill>
          <a:blip r:embed="rId6"/>
          <a:stretch>
            <a:fillRect/>
          </a:stretch>
        </p:blipFill>
        <p:spPr>
          <a:xfrm>
            <a:off x="9564461" y="762343"/>
            <a:ext cx="1616057" cy="1733038"/>
          </a:xfrm>
          <a:prstGeom prst="rect">
            <a:avLst/>
          </a:prstGeom>
          <a:effectLst/>
        </p:spPr>
      </p:pic>
      <p:pic>
        <p:nvPicPr>
          <p:cNvPr id="6" name="Obraz 5" descr="Obraz zawierający Grafika, Czcionka, kreskówka, projekt graficzny&#10;&#10;Opis wygenerowany automatycznie">
            <a:extLst>
              <a:ext uri="{FF2B5EF4-FFF2-40B4-BE49-F238E27FC236}">
                <a16:creationId xmlns:a16="http://schemas.microsoft.com/office/drawing/2014/main" id="{1395A0FC-D13C-4C88-7FD3-3CE7F9FDAB87}"/>
              </a:ext>
            </a:extLst>
          </p:cNvPr>
          <p:cNvPicPr>
            <a:picLocks noChangeAspect="1"/>
          </p:cNvPicPr>
          <p:nvPr/>
        </p:nvPicPr>
        <p:blipFill>
          <a:blip r:embed="rId7"/>
          <a:stretch>
            <a:fillRect/>
          </a:stretch>
        </p:blipFill>
        <p:spPr>
          <a:xfrm>
            <a:off x="8071854" y="2745509"/>
            <a:ext cx="2906292" cy="4114800"/>
          </a:xfrm>
          <a:prstGeom prst="rect">
            <a:avLst/>
          </a:prstGeom>
        </p:spPr>
      </p:pic>
    </p:spTree>
    <p:extLst>
      <p:ext uri="{BB962C8B-B14F-4D97-AF65-F5344CB8AC3E}">
        <p14:creationId xmlns:p14="http://schemas.microsoft.com/office/powerpoint/2010/main" val="190792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450A37-EDAD-DF43-3E0E-8049F55EE27D}"/>
              </a:ext>
            </a:extLst>
          </p:cNvPr>
          <p:cNvSpPr>
            <a:spLocks noGrp="1"/>
          </p:cNvSpPr>
          <p:nvPr>
            <p:ph type="title"/>
          </p:nvPr>
        </p:nvSpPr>
        <p:spPr>
          <a:xfrm>
            <a:off x="646111" y="318854"/>
            <a:ext cx="10768302" cy="6421274"/>
          </a:xfrm>
        </p:spPr>
        <p:txBody>
          <a:bodyPr/>
          <a:lstStyle/>
          <a:p>
            <a:r>
              <a:rPr lang="pl-PL" sz="2800"/>
              <a:t>JAK POSTĘPOWAĆ,GDY DZIECKO PRZEKROCZY PRÓG SZKOŁY</a:t>
            </a:r>
            <a:br>
              <a:rPr lang="pl-PL" sz="2800"/>
            </a:br>
            <a:br>
              <a:rPr lang="pl-PL" sz="2800"/>
            </a:br>
            <a:r>
              <a:rPr lang="pl-PL" sz="2800"/>
              <a:t>Drogi Rodzicu!</a:t>
            </a:r>
            <a:br>
              <a:rPr lang="pl-PL" sz="3200"/>
            </a:br>
            <a:r>
              <a:rPr lang="pl-PL" sz="2800" b="1">
                <a:latin typeface="Times New Roman"/>
                <a:cs typeface="Times New Roman"/>
              </a:rPr>
              <a:t>1. Rozpoczęcie roku szkolnego: 2 września 2024 roku.</a:t>
            </a:r>
            <a:endParaRPr lang="pl-PL" sz="2400">
              <a:latin typeface="Century Gothic" panose="020B0502020202020204"/>
              <a:cs typeface="Times New Roman"/>
            </a:endParaRPr>
          </a:p>
          <a:p>
            <a:pPr algn="just"/>
            <a:r>
              <a:rPr lang="pl-PL" sz="2000">
                <a:latin typeface="Times New Roman"/>
                <a:cs typeface="Times New Roman"/>
              </a:rPr>
              <a:t>W tym dniu spotykamy się w  sali gimnastycznej na inauguracji  roku szkolnego oraz uroczystym ślubowaniu. Ten dzień warto przeżyć odświętnie. Rozpoczęcie nauki warto potraktować jako dzień wyjątkowo radosny, a nie przykry obowiązek. Można wybrać się na spacer, na lody; na pewno pozostawić wybór pierwszoklasiście. Potem przygotować tornister i jego wyposażenie na następny dzień. W kolejnych dniach nadzoruj pakowanie plecaka, żeby dziecko miało w nim wszystkie potrzebne podręczniki, zeszyty i przybory,  i nie zabierało zbędnych rzeczy.</a:t>
            </a:r>
            <a:endParaRPr lang="pl-PL" sz="2000">
              <a:latin typeface="Century Gothic" panose="020B0502020202020204"/>
              <a:cs typeface="Times New Roman"/>
            </a:endParaRPr>
          </a:p>
          <a:p>
            <a:pPr algn="just"/>
            <a:br>
              <a:rPr lang="pl-PL" sz="2800" b="1">
                <a:latin typeface="Times New Roman"/>
                <a:cs typeface="Times New Roman"/>
              </a:rPr>
            </a:br>
            <a:r>
              <a:rPr lang="pl-PL" sz="2800" b="1">
                <a:latin typeface="Times New Roman"/>
                <a:cs typeface="Times New Roman"/>
              </a:rPr>
              <a:t>2. Pierwsze tygodnie pobytu dziecka w szkole.</a:t>
            </a:r>
            <a:endParaRPr lang="pl-PL" sz="2400">
              <a:latin typeface="Century Gothic" panose="020B0502020202020204"/>
              <a:cs typeface="Times New Roman"/>
            </a:endParaRPr>
          </a:p>
          <a:p>
            <a:pPr algn="just"/>
            <a:r>
              <a:rPr lang="pl-PL" sz="2000">
                <a:latin typeface="Times New Roman"/>
                <a:cs typeface="Times New Roman"/>
              </a:rPr>
              <a:t>Pierwsze tygodnie w szkole bywają ciężkie, pełne stresów i frustracji, dlatego postaraj się tak zaplanować ten czas, aby znaleźć chwilę dla dziecka mimo codziennego zabiegania, pracy i własnych problemów. </a:t>
            </a:r>
            <a:r>
              <a:rPr lang="pl-PL" sz="2000" b="1">
                <a:latin typeface="Times New Roman"/>
                <a:cs typeface="Times New Roman"/>
              </a:rPr>
              <a:t>Przez pierwszy tydzień możesz odprowadzać swoje dziecko na wyznaczone miejsce (hol szkoły na parterze), skąd z całą klasą pod opieką wychowawcy uda się na lekcje.</a:t>
            </a:r>
            <a:r>
              <a:rPr lang="pl-PL" sz="2000">
                <a:latin typeface="Times New Roman"/>
                <a:cs typeface="Times New Roman"/>
              </a:rPr>
              <a:t> </a:t>
            </a:r>
            <a:br>
              <a:rPr lang="pl-PL" sz="2000">
                <a:latin typeface="Times New Roman"/>
                <a:cs typeface="Times New Roman"/>
              </a:rPr>
            </a:br>
            <a:endParaRPr lang="pl-PL" sz="2000">
              <a:latin typeface="Times New Roman"/>
              <a:cs typeface="Times New Roman"/>
            </a:endParaRPr>
          </a:p>
          <a:p>
            <a:endParaRPr lang="pl-PL" sz="2800"/>
          </a:p>
        </p:txBody>
      </p:sp>
    </p:spTree>
    <p:extLst>
      <p:ext uri="{BB962C8B-B14F-4D97-AF65-F5344CB8AC3E}">
        <p14:creationId xmlns:p14="http://schemas.microsoft.com/office/powerpoint/2010/main" val="262201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DD316A-14AA-F240-9E7C-CBFBFA1E4CD7}"/>
              </a:ext>
            </a:extLst>
          </p:cNvPr>
          <p:cNvSpPr>
            <a:spLocks noGrp="1"/>
          </p:cNvSpPr>
          <p:nvPr>
            <p:ph type="title"/>
          </p:nvPr>
        </p:nvSpPr>
        <p:spPr>
          <a:xfrm>
            <a:off x="670894" y="492823"/>
            <a:ext cx="10647985" cy="458057"/>
          </a:xfrm>
        </p:spPr>
        <p:txBody>
          <a:bodyPr/>
          <a:lstStyle/>
          <a:p>
            <a:pPr algn="just"/>
            <a:br>
              <a:rPr lang="pl-PL" sz="2400" b="1">
                <a:latin typeface="Times New Roman"/>
                <a:cs typeface="Times New Roman"/>
              </a:rPr>
            </a:br>
            <a:r>
              <a:rPr lang="pl-PL" sz="2000">
                <a:latin typeface="Times New Roman"/>
                <a:cs typeface="Times New Roman"/>
              </a:rPr>
              <a:t>Od następnego tygodnia pożegnaj się z dzieckiem w przedsionku szkoły. Dziecko samo dołączy do swojej klasy. Dzieci ze świetlicy szkolnej również odbierze wyznaczony nauczyciel.</a:t>
            </a:r>
            <a:r>
              <a:rPr lang="pl-PL" sz="2000">
                <a:latin typeface="Times New Roman"/>
                <a:ea typeface="+mj-lt"/>
                <a:cs typeface="Times New Roman"/>
              </a:rPr>
              <a:t> </a:t>
            </a:r>
            <a:br>
              <a:rPr lang="pl-PL" sz="2000">
                <a:latin typeface="Times New Roman"/>
                <a:ea typeface="+mj-lt"/>
                <a:cs typeface="Times New Roman"/>
              </a:rPr>
            </a:br>
            <a:br>
              <a:rPr lang="pl-PL" sz="2000" b="1">
                <a:latin typeface="Times New Roman"/>
                <a:cs typeface="Times New Roman"/>
              </a:rPr>
            </a:br>
            <a:r>
              <a:rPr lang="pl-PL" sz="2800" b="1">
                <a:latin typeface="Times New Roman"/>
                <a:cs typeface="Times New Roman"/>
              </a:rPr>
              <a:t>3. Liczymy na owocną współpracę  z rodzicami.</a:t>
            </a:r>
            <a:endParaRPr lang="pl-PL" sz="2800">
              <a:ea typeface="+mj-lt"/>
              <a:cs typeface="+mj-lt"/>
            </a:endParaRPr>
          </a:p>
          <a:p>
            <a:pPr algn="just"/>
            <a:r>
              <a:rPr lang="pl-PL" sz="2000">
                <a:latin typeface="Times New Roman"/>
                <a:cs typeface="Times New Roman"/>
              </a:rPr>
              <a:t>Nie traktuj wywiadówki jako przykrego obowiązku. Twoja współpraca z wychowawcą jest niezwykle ważna. Dzięki rozmowie z nauczycielem możesz znaleźć rozwiązanie wielu problemów. </a:t>
            </a:r>
            <a:r>
              <a:rPr lang="pl-PL" sz="2000">
                <a:latin typeface="Times New Roman"/>
                <a:ea typeface="+mj-lt"/>
                <a:cs typeface="+mj-lt"/>
              </a:rPr>
              <a:t> </a:t>
            </a:r>
            <a:br>
              <a:rPr lang="pl-PL" sz="2000">
                <a:latin typeface="Times New Roman"/>
                <a:ea typeface="+mj-lt"/>
                <a:cs typeface="+mj-lt"/>
              </a:rPr>
            </a:br>
            <a:r>
              <a:rPr lang="pl-PL" sz="2000">
                <a:latin typeface="Times New Roman"/>
                <a:ea typeface="+mj-lt"/>
                <a:cs typeface="+mj-lt"/>
              </a:rPr>
              <a:t>Włącz się w proces kształcenia dziecka, zainteresowanie jego postępami w nauce jest wyrazem poparcia dla działań nauczyciela. Współdziałanie ze szkołą - na przykład praca w radzie rodziców - sprzyja podnoszeniu poziomu nauczania  i przynosi lepsze efekty wychowawcze zarówno w domu, jak i w szkole. Jeśli rodzice i nauczyciele połączą wysiłki, zapobiegną wielu stresom i problemom dziecka. </a:t>
            </a:r>
            <a:endParaRPr lang="pl-PL" sz="2000">
              <a:latin typeface="Times New Roman"/>
              <a:cs typeface="Times New Roman"/>
            </a:endParaRPr>
          </a:p>
          <a:p>
            <a:pPr algn="just"/>
            <a:endParaRPr lang="pl-PL" sz="2000">
              <a:latin typeface="Times New Roman"/>
              <a:cs typeface="Times New Roman"/>
            </a:endParaRPr>
          </a:p>
          <a:p>
            <a:pPr algn="just"/>
            <a:endParaRPr lang="pl-PL" sz="2400"/>
          </a:p>
          <a:p>
            <a:pPr algn="just"/>
            <a:endParaRPr lang="pl-PL" sz="2400"/>
          </a:p>
        </p:txBody>
      </p:sp>
    </p:spTree>
    <p:extLst>
      <p:ext uri="{BB962C8B-B14F-4D97-AF65-F5344CB8AC3E}">
        <p14:creationId xmlns:p14="http://schemas.microsoft.com/office/powerpoint/2010/main" val="206729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DD316A-14AA-F240-9E7C-CBFBFA1E4CD7}"/>
              </a:ext>
            </a:extLst>
          </p:cNvPr>
          <p:cNvSpPr>
            <a:spLocks noGrp="1"/>
          </p:cNvSpPr>
          <p:nvPr>
            <p:ph type="title"/>
          </p:nvPr>
        </p:nvSpPr>
        <p:spPr>
          <a:xfrm>
            <a:off x="535822" y="262218"/>
            <a:ext cx="10647985" cy="969399"/>
          </a:xfrm>
        </p:spPr>
        <p:txBody>
          <a:bodyPr/>
          <a:lstStyle/>
          <a:p>
            <a:pPr algn="just"/>
            <a:r>
              <a:rPr lang="pl-PL" sz="2400" b="1">
                <a:ea typeface="+mj-lt"/>
                <a:cs typeface="+mj-lt"/>
              </a:rPr>
              <a:t>4. Jak możesz pomóc dziecku w pierwszych trudnych szkolnych sytuacjach </a:t>
            </a:r>
            <a:br>
              <a:rPr lang="pl-PL" sz="2400" b="1">
                <a:latin typeface="Times New Roman"/>
                <a:cs typeface="Times New Roman"/>
              </a:rPr>
            </a:br>
            <a:r>
              <a:rPr lang="pl-PL" sz="2400">
                <a:ea typeface="+mj-lt"/>
                <a:cs typeface="+mj-lt"/>
              </a:rPr>
              <a:t> </a:t>
            </a:r>
            <a:endParaRPr lang="pl-PL" sz="2800" b="1">
              <a:latin typeface="Times New Roman"/>
              <a:cs typeface="Times New Roman"/>
            </a:endParaRPr>
          </a:p>
          <a:p>
            <a:pPr marL="342900" indent="-342900" algn="just">
              <a:buFont typeface="Wingdings"/>
              <a:buChar char="§"/>
            </a:pPr>
            <a:r>
              <a:rPr lang="pl-PL" sz="2000">
                <a:latin typeface="Times New Roman"/>
                <a:ea typeface="+mj-lt"/>
                <a:cs typeface="+mj-lt"/>
              </a:rPr>
              <a:t>nie wymagaj od dziecka, by natychmiast stało się rozsądne, odpowiedzialne i zdyscyplinowane, steruj rozważnie jego czasem - nie zawsze musi odrobić lekcje, zanim zacznie się bawić, czasem może być odwrotnie, </a:t>
            </a:r>
            <a:endParaRPr lang="pl-PL" sz="2000">
              <a:latin typeface="Times New Roman"/>
              <a:cs typeface="Times New Roman"/>
            </a:endParaRPr>
          </a:p>
          <a:p>
            <a:pPr marL="342900" indent="-342900" algn="just">
              <a:buFont typeface="Wingdings"/>
              <a:buChar char="§"/>
            </a:pPr>
            <a:r>
              <a:rPr lang="pl-PL" sz="2000">
                <a:latin typeface="Times New Roman"/>
                <a:ea typeface="+mj-lt"/>
                <a:cs typeface="+mj-lt"/>
              </a:rPr>
              <a:t>postaraj się, by odrabianie lekcji było zabawą, okazją do bycia razem z dzieckiem i okazywania mu miłości, </a:t>
            </a:r>
            <a:endParaRPr lang="pl-PL" sz="2000">
              <a:latin typeface="Times New Roman"/>
              <a:cs typeface="Times New Roman"/>
            </a:endParaRPr>
          </a:p>
          <a:p>
            <a:pPr marL="285750" indent="-285750" algn="just">
              <a:buFont typeface="Wingdings"/>
              <a:buChar char="§"/>
            </a:pPr>
            <a:r>
              <a:rPr lang="pl-PL" sz="2000">
                <a:latin typeface="Times New Roman"/>
                <a:ea typeface="+mj-lt"/>
                <a:cs typeface="+mj-lt"/>
              </a:rPr>
              <a:t> pomóż dziecku znieść pierwsze porażki i ciesz się razem z nim pierwszymi sukcesami, </a:t>
            </a:r>
            <a:endParaRPr lang="pl-PL" sz="2000">
              <a:latin typeface="Times New Roman"/>
              <a:cs typeface="Times New Roman"/>
            </a:endParaRPr>
          </a:p>
          <a:p>
            <a:pPr marL="285750" indent="-285750">
              <a:buFont typeface="Wingdings"/>
              <a:buChar char="§"/>
            </a:pPr>
            <a:r>
              <a:rPr lang="pl-PL" sz="2000">
                <a:latin typeface="Times New Roman"/>
                <a:ea typeface="+mj-lt"/>
                <a:cs typeface="+mj-lt"/>
              </a:rPr>
              <a:t> rozmawiaj z nim i słuchaj go uważnie - dziecko nie powinno bać się powiedzieć  o wszystkim, co się stało w szkole. </a:t>
            </a:r>
            <a:br>
              <a:rPr lang="pl-PL" sz="2000">
                <a:latin typeface="Times New Roman"/>
                <a:ea typeface="+mj-lt"/>
                <a:cs typeface="+mj-lt"/>
              </a:rPr>
            </a:br>
            <a:br>
              <a:rPr lang="pl-PL" sz="2000">
                <a:latin typeface="Times New Roman"/>
                <a:ea typeface="+mj-lt"/>
                <a:cs typeface="+mj-lt"/>
              </a:rPr>
            </a:br>
            <a:r>
              <a:rPr lang="pl-PL" sz="2400" b="1">
                <a:latin typeface="Century Gothic"/>
                <a:ea typeface="+mj-lt"/>
                <a:cs typeface="+mj-lt"/>
              </a:rPr>
              <a:t>5. Z czym może zmagać się pierwszoklasista?</a:t>
            </a:r>
            <a:endParaRPr lang="pl-PL" sz="2400" b="1">
              <a:latin typeface="Century Gothic"/>
              <a:cs typeface="Times New Roman"/>
            </a:endParaRPr>
          </a:p>
          <a:p>
            <a:pPr marL="342900" indent="-342900" algn="just">
              <a:buFont typeface="Wingdings"/>
              <a:buChar char="§"/>
            </a:pPr>
            <a:r>
              <a:rPr lang="pl-PL" sz="2000">
                <a:latin typeface="Times New Roman"/>
                <a:ea typeface="+mj-lt"/>
                <a:cs typeface="+mj-lt"/>
              </a:rPr>
              <a:t>Z adaptacją do warunków szkolnych, dopasowaniem się do nowych kolegów   i nauczycieli, dlatego znajdź po pracy czas,  by porozmawiać z dzieckiem o tym, kogo poznało, kogo polubiło, </a:t>
            </a:r>
            <a:br>
              <a:rPr lang="pl-PL" sz="2000">
                <a:latin typeface="Times New Roman"/>
                <a:ea typeface="+mj-lt"/>
                <a:cs typeface="+mj-lt"/>
              </a:rPr>
            </a:br>
            <a:r>
              <a:rPr lang="pl-PL" sz="2000">
                <a:latin typeface="Times New Roman"/>
                <a:ea typeface="+mj-lt"/>
                <a:cs typeface="+mj-lt"/>
              </a:rPr>
              <a:t>a do kogo boi się jeszcze podejść. Rozmowa   na ten temat dla dziecka jest niezwykle ważna. Na pewno wśród dzieci w klasie znajdzie kolegów i koleżanki, a nawet przyjaciela, nieraz to wymaga jednak dłuższego czasu.</a:t>
            </a:r>
            <a:endParaRPr lang="pl-PL" sz="2000">
              <a:latin typeface="Times New Roman"/>
              <a:cs typeface="Times New Roman"/>
            </a:endParaRPr>
          </a:p>
          <a:p>
            <a:pPr marL="342900" indent="-342900" algn="just">
              <a:buFont typeface="Wingdings"/>
              <a:buChar char="§"/>
            </a:pPr>
            <a:r>
              <a:rPr lang="pl-PL" sz="2000">
                <a:latin typeface="Times New Roman"/>
                <a:ea typeface="+mj-lt"/>
                <a:cs typeface="+mj-lt"/>
              </a:rPr>
              <a:t>Ze zrozumieniem, że teraz cały dzień nie polega tylko na wesołej zabawie. Pierwszoklasista ma swoje prawa i obowiązki. </a:t>
            </a:r>
            <a:endParaRPr lang="pl-PL" sz="2000">
              <a:latin typeface="Times New Roman"/>
              <a:cs typeface="Times New Roman"/>
            </a:endParaRPr>
          </a:p>
        </p:txBody>
      </p:sp>
    </p:spTree>
    <p:extLst>
      <p:ext uri="{BB962C8B-B14F-4D97-AF65-F5344CB8AC3E}">
        <p14:creationId xmlns:p14="http://schemas.microsoft.com/office/powerpoint/2010/main" val="1495097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Panoramiczny</PresentationFormat>
  <Slides>13</Slides>
  <Notes>0</Notes>
  <HiddenSlides>0</HiddenSlide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Ion</vt:lpstr>
      <vt:lpstr>PIERWSZAK  W SZKOLE    Poradnik            dla Rodzica</vt:lpstr>
      <vt:lpstr> SZANOWNI RODZICE !   DRODZY PIERWSZOKLASIŚCI ! </vt:lpstr>
      <vt:lpstr>JAK PRZYGOTOWAĆ DZIECKO DO PRZEKROCZENIA PROGU SZKOLNEGO  Drogi Rodzicu! 1. Rozmawiaj z dzieckiem o szkole. Stopniowo przygotowuj dziecko do spotkana ze szkołą.  Możesz odnieść się do własnych miłych wspomnień. Od rodziców zależy, czy dzieci polubią szkołę, czy też będzie ona budzić ich lęk. A warto, by chodziły tu z radością, by szkoła budziła ich ciekawość, a nie powodowała stres.  2. Pozytywnie nastaw swoje dziecko do nauki w szkole. Pokaż dziecku, że dzięki nauce będzie samodzielne. Gdy nauczy się czytać, przeczyta samo ulubioną bajkę. Gdy nauczy się liczyć, będzie samodzielnie płacić za cukierki w sklepie i jeszcze policzy resztę. Pokaż, że nauka to praktyczna rzecz w życiu codziennym. Nie wywieraj na nie presji, nie strasz niepotrzebnie. Szkoła ma być również przygodą i dobrą zabawą. 3. Tłumacz dziecku, jak ma się zachowywać w szkole. Wyjaśnij dziecku, że w szkole należy słuchać i respektować polecenia nauczyciela – tak jak w domu słucha mamy i taty. Wtedy łatwiej mu będzie dostosować się do szkolnych wymagań. Powinno darzyć szacunkiem starszych i inne dzieci. Dzięki temu unikniemy problemów w przyszłości. </vt:lpstr>
      <vt:lpstr>4. Przygotuj dziecku w domu miejsce do nauki. Znajdźcie wspólnie miejsce, kącik do nauki, gdzie nic nie będzie rozpraszać uwagi dziecka. Wyznaczcie miejsce na tornister, książki, zeszyty, przybory szkolne. Zadbajcie o właściwe oświetlenie.  5. Przygotuj z dzieckiem wyprawkę – koniecznie w czasie wakacji. Zakup przyborów szkolnych może sprawić wiele radości i stać się doskonałym sposobem na mile spędzony wspólnie czas. W czasie zakupów zwróćcie uwagę na plecak – taki, który będzie służył dziecku przez najbliższe 3 lata (lekki, usztywniony – koniecznie sprawdź wagę samego plecaka!).  Plecak na kółkach nie jest polecany przez ortopedów. Wskazane są również elementy odblaskowe.  Drogi Pierwszoklasisto! Nie obawiaj się tego co nowe, nie bój się zadawać pytań, dziel się swoimi odczuciami z rodzicami, zarówno tym, co Cię cieszy, jak i tym co wzbudza twój niepokój. Bierz aktywnie udział w zakupach szkolnej wyprawki. Wspólnie z rodzicem urządź swój kącik do nauki, dbaj o niego oraz o nowe przybory szkolne i książki. Pamiętaj o  pozostawieniu porządku po skończonej pracy, za nim zajmiesz się zabawą. Czas szkolnych przygotowań może sprawić Ci wiele radości.      </vt:lpstr>
      <vt:lpstr>Wyprawka szkolna pierwszoklasisty</vt:lpstr>
      <vt:lpstr>Wyprawka szkolna pierwszoklasisty</vt:lpstr>
      <vt:lpstr>JAK POSTĘPOWAĆ,GDY DZIECKO PRZEKROCZY PRÓG SZKOŁY  Drogi Rodzicu! 1. Rozpoczęcie roku szkolnego: 2 września 2024 roku. W tym dniu spotykamy się w  sali gimnastycznej na inauguracji  roku szkolnego oraz uroczystym ślubowaniu. Ten dzień warto przeżyć odświętnie. Rozpoczęcie nauki warto potraktować jako dzień wyjątkowo radosny, a nie przykry obowiązek. Można wybrać się na spacer, na lody; na pewno pozostawić wybór pierwszoklasiście. Potem przygotować tornister i jego wyposażenie na następny dzień. W kolejnych dniach nadzoruj pakowanie plecaka, żeby dziecko miało w nim wszystkie potrzebne podręczniki, zeszyty i przybory,  i nie zabierało zbędnych rzeczy.  2. Pierwsze tygodnie pobytu dziecka w szkole. Pierwsze tygodnie w szkole bywają ciężkie, pełne stresów i frustracji, dlatego postaraj się tak zaplanować ten czas, aby znaleźć chwilę dla dziecka mimo codziennego zabiegania, pracy i własnych problemów. Przez pierwszy tydzień możesz odprowadzać swoje dziecko na wyznaczone miejsce (hol szkoły na parterze), skąd z całą klasą pod opieką wychowawcy uda się na lekcje.   </vt:lpstr>
      <vt:lpstr> Od następnego tygodnia pożegnaj się z dzieckiem w przedsionku szkoły. Dziecko samo dołączy do swojej klasy. Dzieci ze świetlicy szkolnej również odbierze wyznaczony nauczyciel.   3. Liczymy na owocną współpracę  z rodzicami. Nie traktuj wywiadówki jako przykrego obowiązku. Twoja współpraca z wychowawcą jest niezwykle ważna. Dzięki rozmowie z nauczycielem możesz znaleźć rozwiązanie wielu problemów.   Włącz się w proces kształcenia dziecka, zainteresowanie jego postępami w nauce jest wyrazem poparcia dla działań nauczyciela. Współdziałanie ze szkołą - na przykład praca w radzie rodziców - sprzyja podnoszeniu poziomu nauczania  i przynosi lepsze efekty wychowawcze zarówno w domu, jak i w szkole. Jeśli rodzice i nauczyciele połączą wysiłki, zapobiegną wielu stresom i problemom dziecka.    </vt:lpstr>
      <vt:lpstr>4. Jak możesz pomóc dziecku w pierwszych trudnych szkolnych sytuacjach    nie wymagaj od dziecka, by natychmiast stało się rozsądne, odpowiedzialne i zdyscyplinowane, steruj rozważnie jego czasem - nie zawsze musi odrobić lekcje, zanim zacznie się bawić, czasem może być odwrotnie,  postaraj się, by odrabianie lekcji było zabawą, okazją do bycia razem z dzieckiem i okazywania mu miłości,   pomóż dziecku znieść pierwsze porażki i ciesz się razem z nim pierwszymi sukcesami,   rozmawiaj z nim i słuchaj go uważnie - dziecko nie powinno bać się powiedzieć  o wszystkim, co się stało w szkole.   5. Z czym może zmagać się pierwszoklasista? Z adaptacją do warunków szkolnych, dopasowaniem się do nowych kolegów   i nauczycieli, dlatego znajdź po pracy czas,  by porozmawiać z dzieckiem o tym, kogo poznało, kogo polubiło,  a do kogo boi się jeszcze podejść. Rozmowa   na ten temat dla dziecka jest niezwykle ważna. Na pewno wśród dzieci w klasie znajdzie kolegów i koleżanki, a nawet przyjaciela, nieraz to wymaga jednak dłuższego czasu. Ze zrozumieniem, że teraz cały dzień nie polega tylko na wesołej zabawie. Pierwszoklasista ma swoje prawa i obowiązki. </vt:lpstr>
      <vt:lpstr>Wytłumacz mu, dlaczego tak właśnie jest i postaraj się zrozumieć, kiedy będzie miał problem  z usiedzeniem w ławce przez dłuższy czas.  W sytuacjach problemowych dotyczących twojego dziecka nie wpadaj  w moralizatorskie monologi, ale postaraj się obiektywnie ocenić sytuację i współpracuj z wychowawcą.  Dziecko musi czuć, że zarówno  w Tobie, jak i wychowawcy ma oparcie, że z każdym problem szkolnym może się  do Was zwrócić. Pomagaj dziecku, gdy tylko trafi na problem ze szkolnymi zadaniami. Jako rodzic, będziesz w jego oczach postrzegany jako autorytet, dlatego nie zostawiaj go samego z niezrozumiałymi ćwiczeniami.  Nie wymagaj od dziecka cudów i zmniejsz swoje oczekiwania. Ono na pewno będzie się bardzo starało, aby Cię zadowolić, ale jego zapał i chęci do nauki szkolnej mogą zostać skutecznie osłabione, gdy będzie widziało, że mimo starań, to Ty i tak będziesz niezadowolony (np. Gdy zadowolone dziecko pochwali się, że dostało piątkę, nie pytaj od razu "A były szóstki?"  to niepozornie delikatne pytanie, powtarzane zbyt często da dziecku do zrozumienia, że nie jest wystarczająco dobre i zniechęci je do dalszego starania się).     </vt:lpstr>
      <vt:lpstr>Drogi Rodzicu! Twoje dziecko oczekuje od Ciebie, abyś:</vt:lpstr>
      <vt:lpstr>Rozwijaj w swoim dziecku odpowiedzialność, wyrabiaj poczucie obowiązku, naucz je:</vt:lpstr>
      <vt:lpstr>ZAPRASZAMY!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revision>22</cp:revision>
  <dcterms:created xsi:type="dcterms:W3CDTF">2023-03-06T21:19:55Z</dcterms:created>
  <dcterms:modified xsi:type="dcterms:W3CDTF">2024-02-27T07:24:04Z</dcterms:modified>
</cp:coreProperties>
</file>